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19"/>
  </p:handoutMasterIdLst>
  <p:sldIdLst>
    <p:sldId id="256" r:id="rId2"/>
    <p:sldId id="285" r:id="rId3"/>
    <p:sldId id="282" r:id="rId4"/>
    <p:sldId id="287" r:id="rId5"/>
    <p:sldId id="288" r:id="rId6"/>
    <p:sldId id="289" r:id="rId7"/>
    <p:sldId id="290" r:id="rId8"/>
    <p:sldId id="283" r:id="rId9"/>
    <p:sldId id="286" r:id="rId10"/>
    <p:sldId id="284" r:id="rId11"/>
    <p:sldId id="291" r:id="rId12"/>
    <p:sldId id="292" r:id="rId13"/>
    <p:sldId id="293" r:id="rId14"/>
    <p:sldId id="294" r:id="rId15"/>
    <p:sldId id="295" r:id="rId16"/>
    <p:sldId id="296" r:id="rId17"/>
    <p:sldId id="29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4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A3C4476-958D-4E8C-BFF3-CDA09A644A42}" type="datetimeFigureOut">
              <a:rPr lang="en-US" smtClean="0"/>
              <a:pPr/>
              <a:t>12/8/2017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AB83C4-9F41-444E-A0C6-4C94B1DBBCD0}" type="slidenum">
              <a:rPr lang="en-US" smtClean="0"/>
              <a:pPr/>
              <a:t>‹#›</a:t>
            </a:fld>
            <a:endParaRPr lang="en-US"/>
          </a:p>
        </p:txBody>
      </p:sp>
    </p:spTree>
    <p:extLst>
      <p:ext uri="{BB962C8B-B14F-4D97-AF65-F5344CB8AC3E}">
        <p14:creationId xmlns:p14="http://schemas.microsoft.com/office/powerpoint/2010/main" val="14921053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BB29EB-16C5-48DD-92C4-296FEFA2989F}" type="datetimeFigureOut">
              <a:rPr lang="en-US" smtClean="0"/>
              <a:pPr/>
              <a:t>12/8/2017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3EFE3B-21BA-4ADB-97F5-C83E10630C0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BB29EB-16C5-48DD-92C4-296FEFA2989F}" type="datetimeFigureOut">
              <a:rPr lang="en-US" smtClean="0"/>
              <a:pPr/>
              <a:t>12/8/2017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3EFE3B-21BA-4ADB-97F5-C83E10630C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BB29EB-16C5-48DD-92C4-296FEFA2989F}"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FE3B-21BA-4ADB-97F5-C83E10630C0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BB29EB-16C5-48DD-92C4-296FEFA2989F}" type="datetimeFigureOut">
              <a:rPr lang="en-US" smtClean="0"/>
              <a:pPr/>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EFE3B-21BA-4ADB-97F5-C83E10630C0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BB29EB-16C5-48DD-92C4-296FEFA2989F}" type="datetimeFigureOut">
              <a:rPr lang="en-US" smtClean="0"/>
              <a:pPr/>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B29EB-16C5-48DD-92C4-296FEFA2989F}" type="datetimeFigureOut">
              <a:rPr lang="en-US" smtClean="0"/>
              <a:pPr/>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BB29EB-16C5-48DD-92C4-296FEFA2989F}"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FE3B-21BA-4ADB-97F5-C83E10630C0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BB29EB-16C5-48DD-92C4-296FEFA2989F}" type="datetimeFigureOut">
              <a:rPr lang="en-US" smtClean="0"/>
              <a:pPr/>
              <a:t>12/8/2017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3EFE3B-21BA-4ADB-97F5-C83E10630C0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BB29EB-16C5-48DD-92C4-296FEFA2989F}" type="datetimeFigureOut">
              <a:rPr lang="en-US" smtClean="0"/>
              <a:pPr/>
              <a:t>12/8/2017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3EFE3B-21BA-4ADB-97F5-C83E10630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cs.whfreeman.com/tps5e/default.asp#923932__929333__"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Probability using Simulations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b="1" dirty="0"/>
              <a:t>Simulation vs. Reality</a:t>
            </a:r>
            <a:endParaRPr lang="en-US" dirty="0"/>
          </a:p>
        </p:txBody>
      </p:sp>
      <p:sp>
        <p:nvSpPr>
          <p:cNvPr id="3" name="Content Placeholder 2"/>
          <p:cNvSpPr>
            <a:spLocks noGrp="1"/>
          </p:cNvSpPr>
          <p:nvPr>
            <p:ph sz="quarter" idx="1"/>
          </p:nvPr>
        </p:nvSpPr>
        <p:spPr>
          <a:xfrm>
            <a:off x="381000" y="1447800"/>
            <a:ext cx="8305800" cy="4572000"/>
          </a:xfrm>
        </p:spPr>
        <p:txBody>
          <a:bodyPr/>
          <a:lstStyle/>
          <a:p>
            <a:pPr lvl="0"/>
            <a:r>
              <a:rPr lang="en-US" sz="2400" b="1" dirty="0"/>
              <a:t>Theoretical probability: </a:t>
            </a:r>
            <a:r>
              <a:rPr lang="en-US" sz="2400" dirty="0"/>
              <a:t>mathematical model of random </a:t>
            </a:r>
            <a:r>
              <a:rPr lang="en-US" sz="2400" dirty="0" smtClean="0"/>
              <a:t>phenomenon</a:t>
            </a:r>
          </a:p>
          <a:p>
            <a:pPr lvl="0"/>
            <a:endParaRPr lang="en-US" sz="2400" dirty="0" smtClean="0"/>
          </a:p>
          <a:p>
            <a:pPr>
              <a:buFont typeface="Wingdings" charset="2"/>
              <a:buChar char="q"/>
            </a:pPr>
            <a:r>
              <a:rPr lang="en-US" sz="2400" dirty="0"/>
              <a:t>Theoretical probability of flipping a coin</a:t>
            </a:r>
            <a:r>
              <a:rPr lang="en-US" sz="2400" dirty="0" smtClean="0"/>
              <a:t>:</a:t>
            </a:r>
          </a:p>
          <a:p>
            <a:endParaRPr lang="en-US" sz="2400" dirty="0" smtClean="0"/>
          </a:p>
          <a:p>
            <a:endParaRPr lang="en-US" sz="2400" dirty="0"/>
          </a:p>
          <a:p>
            <a:endParaRPr lang="en-US" sz="2400" dirty="0"/>
          </a:p>
          <a:p>
            <a:endParaRPr lang="en-US" sz="2400" dirty="0"/>
          </a:p>
          <a:p>
            <a:pPr lvl="0"/>
            <a:endParaRPr lang="en-US" sz="2400" dirty="0"/>
          </a:p>
          <a:p>
            <a:endParaRPr lang="en-US" dirty="0"/>
          </a:p>
        </p:txBody>
      </p:sp>
      <p:sp>
        <p:nvSpPr>
          <p:cNvPr id="4" name="TextBox 3"/>
          <p:cNvSpPr txBox="1"/>
          <p:nvPr/>
        </p:nvSpPr>
        <p:spPr>
          <a:xfrm>
            <a:off x="3419332" y="2768168"/>
            <a:ext cx="184666" cy="369332"/>
          </a:xfrm>
          <a:prstGeom prst="rect">
            <a:avLst/>
          </a:prstGeom>
          <a:noFill/>
        </p:spPr>
        <p:txBody>
          <a:bodyPr wrap="none" rtlCol="0">
            <a:spAutoFit/>
          </a:bodyPr>
          <a:lstStyle/>
          <a:p>
            <a:endParaRPr lang="en-US" dirty="0"/>
          </a:p>
        </p:txBody>
      </p:sp>
      <p:pic>
        <p:nvPicPr>
          <p:cNvPr id="6" name="Picture 5"/>
          <p:cNvPicPr>
            <a:picLocks noChangeAspect="1"/>
          </p:cNvPicPr>
          <p:nvPr/>
        </p:nvPicPr>
        <p:blipFill>
          <a:blip r:embed="rId2"/>
          <a:stretch>
            <a:fillRect/>
          </a:stretch>
        </p:blipFill>
        <p:spPr>
          <a:xfrm>
            <a:off x="1752600" y="3429000"/>
            <a:ext cx="3670300" cy="749300"/>
          </a:xfrm>
          <a:prstGeom prst="rect">
            <a:avLst/>
          </a:prstGeom>
        </p:spPr>
      </p:pic>
      <p:sp>
        <p:nvSpPr>
          <p:cNvPr id="7" name="Content Placeholder 2"/>
          <p:cNvSpPr txBox="1">
            <a:spLocks/>
          </p:cNvSpPr>
          <p:nvPr/>
        </p:nvSpPr>
        <p:spPr>
          <a:xfrm>
            <a:off x="457200" y="3962400"/>
            <a:ext cx="8305800" cy="1524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en-US" sz="2400" dirty="0" smtClean="0"/>
          </a:p>
          <a:p>
            <a:r>
              <a:rPr lang="en-US" sz="2400" dirty="0" smtClean="0"/>
              <a:t>According to LLN, as the number of trials increase the empirical probability will equal the theoretical probability.</a:t>
            </a:r>
          </a:p>
          <a:p>
            <a:endParaRPr lang="en-US" sz="2400" dirty="0" smtClean="0"/>
          </a:p>
          <a:p>
            <a:endParaRPr lang="en-US" sz="2400" dirty="0" smtClean="0"/>
          </a:p>
          <a:p>
            <a:endParaRPr lang="en-US" dirty="0"/>
          </a:p>
        </p:txBody>
      </p:sp>
    </p:spTree>
    <p:extLst>
      <p:ext uri="{BB962C8B-B14F-4D97-AF65-F5344CB8AC3E}">
        <p14:creationId xmlns:p14="http://schemas.microsoft.com/office/powerpoint/2010/main" val="398559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Myths </a:t>
            </a:r>
            <a:endParaRPr lang="en-US" dirty="0"/>
          </a:p>
        </p:txBody>
      </p:sp>
      <p:sp>
        <p:nvSpPr>
          <p:cNvPr id="3" name="Content Placeholder 2"/>
          <p:cNvSpPr>
            <a:spLocks noGrp="1"/>
          </p:cNvSpPr>
          <p:nvPr>
            <p:ph sz="quarter" idx="1"/>
          </p:nvPr>
        </p:nvSpPr>
        <p:spPr/>
        <p:txBody>
          <a:bodyPr>
            <a:normAutofit lnSpcReduction="10000"/>
          </a:bodyPr>
          <a:lstStyle/>
          <a:p>
            <a:r>
              <a:rPr lang="en-US" b="1" dirty="0"/>
              <a:t>The myth of short-run regularity</a:t>
            </a:r>
            <a:r>
              <a:rPr lang="en-US" dirty="0"/>
              <a:t>: The idea of probability is that randomness is predictable in the long run. Our intuition tries to tell us random phenomena should also be predictable in the short run. However, probability does not allow us to make </a:t>
            </a:r>
            <a:r>
              <a:rPr lang="en-US" b="1" dirty="0"/>
              <a:t>short-run</a:t>
            </a:r>
            <a:r>
              <a:rPr lang="en-US" dirty="0"/>
              <a:t> predictions</a:t>
            </a:r>
            <a:r>
              <a:rPr lang="en-US" dirty="0" smtClean="0"/>
              <a:t>.</a:t>
            </a:r>
          </a:p>
          <a:p>
            <a:r>
              <a:rPr lang="en-US" b="1" dirty="0" smtClean="0"/>
              <a:t>The </a:t>
            </a:r>
            <a:r>
              <a:rPr lang="en-US" b="1" dirty="0"/>
              <a:t>myth of the “law of averages”: </a:t>
            </a:r>
            <a:r>
              <a:rPr lang="en-US" dirty="0"/>
              <a:t>Probability tells us random behavior evens out in the long run. Future outcomes are not affected by past behavior. That is, past outcomes do not influence the likelihood of individual outcomes occurring in the future</a:t>
            </a:r>
            <a:r>
              <a:rPr lang="en-US" dirty="0" smtClean="0"/>
              <a:t>. </a:t>
            </a:r>
          </a:p>
          <a:p>
            <a:r>
              <a:rPr lang="en-US" dirty="0" smtClean="0"/>
              <a:t>Just because we have flipped tails </a:t>
            </a:r>
            <a:r>
              <a:rPr lang="en-US" i="1" dirty="0" smtClean="0"/>
              <a:t>n</a:t>
            </a:r>
            <a:r>
              <a:rPr lang="en-US" dirty="0" smtClean="0"/>
              <a:t> times in a row, does not mean heads is “due” next. </a:t>
            </a:r>
          </a:p>
          <a:p>
            <a:pPr marL="0" indent="0">
              <a:buNone/>
            </a:pPr>
            <a:endParaRPr lang="en-US" dirty="0"/>
          </a:p>
        </p:txBody>
      </p:sp>
    </p:spTree>
    <p:extLst>
      <p:ext uri="{BB962C8B-B14F-4D97-AF65-F5344CB8AC3E}">
        <p14:creationId xmlns:p14="http://schemas.microsoft.com/office/powerpoint/2010/main" val="312848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Simulation</a:t>
            </a:r>
            <a:endParaRPr lang="en-US" dirty="0"/>
          </a:p>
        </p:txBody>
      </p:sp>
      <p:sp>
        <p:nvSpPr>
          <p:cNvPr id="3" name="Content Placeholder 2"/>
          <p:cNvSpPr>
            <a:spLocks noGrp="1"/>
          </p:cNvSpPr>
          <p:nvPr>
            <p:ph sz="quarter" idx="1"/>
          </p:nvPr>
        </p:nvSpPr>
        <p:spPr/>
        <p:txBody>
          <a:bodyPr/>
          <a:lstStyle/>
          <a:p>
            <a:r>
              <a:rPr lang="en-US" dirty="0" smtClean="0"/>
              <a:t>A well designed and completed simulation can be used to justify conclusions. </a:t>
            </a:r>
          </a:p>
          <a:p>
            <a:endParaRPr lang="en-US" dirty="0"/>
          </a:p>
          <a:p>
            <a:r>
              <a:rPr lang="en-US" dirty="0" smtClean="0"/>
              <a:t>“Should the NASCAR fan be surprised?”</a:t>
            </a:r>
            <a:endParaRPr lang="en-US" dirty="0"/>
          </a:p>
          <a:p>
            <a:r>
              <a:rPr lang="en-US" dirty="0" smtClean="0"/>
              <a:t>Are the results “expected”? </a:t>
            </a:r>
          </a:p>
          <a:p>
            <a:endParaRPr lang="en-US" dirty="0"/>
          </a:p>
          <a:p>
            <a:endParaRPr lang="en-US" dirty="0" smtClean="0"/>
          </a:p>
          <a:p>
            <a:pPr marL="0" indent="0">
              <a:buNone/>
            </a:pPr>
            <a:endParaRPr lang="en-US" dirty="0" smtClean="0"/>
          </a:p>
          <a:p>
            <a:endParaRPr lang="en-US" dirty="0"/>
          </a:p>
          <a:p>
            <a:endParaRPr lang="en-US" dirty="0" smtClean="0"/>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329019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simulation tools</a:t>
            </a:r>
          </a:p>
        </p:txBody>
      </p:sp>
      <p:sp>
        <p:nvSpPr>
          <p:cNvPr id="3" name="Content Placeholder 2"/>
          <p:cNvSpPr>
            <a:spLocks noGrp="1"/>
          </p:cNvSpPr>
          <p:nvPr>
            <p:ph sz="quarter" idx="1"/>
          </p:nvPr>
        </p:nvSpPr>
        <p:spPr/>
        <p:txBody>
          <a:bodyPr/>
          <a:lstStyle/>
          <a:p>
            <a:r>
              <a:rPr lang="en-US" dirty="0" smtClean="0"/>
              <a:t>The </a:t>
            </a:r>
            <a:r>
              <a:rPr lang="en-US" dirty="0"/>
              <a:t>simulation option that you select may depend on the type and number of events or on the complexity of the problem to be simulated. </a:t>
            </a:r>
            <a:endParaRPr lang="en-US" dirty="0" smtClean="0"/>
          </a:p>
          <a:p>
            <a:r>
              <a:rPr lang="en-US" b="1" dirty="0"/>
              <a:t>Coin tosses </a:t>
            </a:r>
            <a:r>
              <a:rPr lang="en-US" dirty="0"/>
              <a:t>can be used when there are only two possible, equally likely, events</a:t>
            </a:r>
          </a:p>
          <a:p>
            <a:r>
              <a:rPr lang="en-US" dirty="0" smtClean="0"/>
              <a:t>Ex: To </a:t>
            </a:r>
            <a:r>
              <a:rPr lang="en-US" dirty="0"/>
              <a:t>simulate the results of a set of tennis where the two players are equally matched</a:t>
            </a:r>
            <a:r>
              <a:rPr lang="en-US" dirty="0" smtClean="0"/>
              <a:t>.</a:t>
            </a:r>
          </a:p>
          <a:p>
            <a:pPr lvl="1"/>
            <a:r>
              <a:rPr lang="en-US" dirty="0" smtClean="0"/>
              <a:t> </a:t>
            </a:r>
            <a:r>
              <a:rPr lang="en-US" dirty="0"/>
              <a:t>In this case each toss could represent a single game, the simulation ending when either ‘H’ or ‘T’ has enough games to win the set.</a:t>
            </a:r>
          </a:p>
          <a:p>
            <a:endParaRPr lang="en-US" dirty="0"/>
          </a:p>
        </p:txBody>
      </p:sp>
    </p:spTree>
    <p:extLst>
      <p:ext uri="{BB962C8B-B14F-4D97-AF65-F5344CB8AC3E}">
        <p14:creationId xmlns:p14="http://schemas.microsoft.com/office/powerpoint/2010/main" val="328389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simulation tools</a:t>
            </a:r>
          </a:p>
        </p:txBody>
      </p:sp>
      <p:sp>
        <p:nvSpPr>
          <p:cNvPr id="3" name="Content Placeholder 2"/>
          <p:cNvSpPr>
            <a:spLocks noGrp="1"/>
          </p:cNvSpPr>
          <p:nvPr>
            <p:ph sz="quarter" idx="1"/>
          </p:nvPr>
        </p:nvSpPr>
        <p:spPr/>
        <p:txBody>
          <a:bodyPr/>
          <a:lstStyle/>
          <a:p>
            <a:r>
              <a:rPr lang="en-US" dirty="0"/>
              <a:t>Spinners can be used when there are three, four, five, … possible, equally likely, </a:t>
            </a:r>
            <a:r>
              <a:rPr lang="en-US" dirty="0" smtClean="0"/>
              <a:t>events</a:t>
            </a:r>
          </a:p>
          <a:p>
            <a:endParaRPr lang="en-US" dirty="0"/>
          </a:p>
          <a:p>
            <a:pPr marL="0" indent="0">
              <a:buNone/>
            </a:pPr>
            <a:r>
              <a:rPr lang="en-US" dirty="0"/>
              <a:t>*</a:t>
            </a:r>
            <a:r>
              <a:rPr lang="en-US" dirty="0" smtClean="0"/>
              <a:t> </a:t>
            </a:r>
            <a:r>
              <a:rPr lang="en-US" dirty="0"/>
              <a:t>Provided that your spinner is a fair one, where each sector has an equal area, this is an effective simulation device.</a:t>
            </a:r>
            <a:endParaRPr lang="en-US" dirty="0"/>
          </a:p>
        </p:txBody>
      </p:sp>
    </p:spTree>
    <p:extLst>
      <p:ext uri="{BB962C8B-B14F-4D97-AF65-F5344CB8AC3E}">
        <p14:creationId xmlns:p14="http://schemas.microsoft.com/office/powerpoint/2010/main" val="324973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simulation tools</a:t>
            </a:r>
          </a:p>
        </p:txBody>
      </p:sp>
      <p:sp>
        <p:nvSpPr>
          <p:cNvPr id="3" name="Content Placeholder 2"/>
          <p:cNvSpPr>
            <a:spLocks noGrp="1"/>
          </p:cNvSpPr>
          <p:nvPr>
            <p:ph sz="quarter" idx="1"/>
          </p:nvPr>
        </p:nvSpPr>
        <p:spPr/>
        <p:txBody>
          <a:bodyPr/>
          <a:lstStyle/>
          <a:p>
            <a:r>
              <a:rPr lang="en-US" dirty="0" smtClean="0"/>
              <a:t>Dice </a:t>
            </a:r>
            <a:r>
              <a:rPr lang="en-US" dirty="0"/>
              <a:t>— One die can be used to simulate an experiment with six equally likely outcomes. One die can also be used to simulate three equally likely outcomes by assigning a 1 or a 2 to the first outcome, a 3 or a 4 to the second outcome and a 5 or a 6 to the third outcome</a:t>
            </a:r>
            <a:r>
              <a:rPr lang="en-US" dirty="0" smtClean="0"/>
              <a:t>.</a:t>
            </a:r>
          </a:p>
          <a:p>
            <a:r>
              <a:rPr lang="en-US" dirty="0"/>
              <a:t>Two or more dice can be used for more complex situations. For example, two dice can be used to simulate the number of customers who enter a bank during a 5-minute period. </a:t>
            </a:r>
          </a:p>
          <a:p>
            <a:pPr marL="0" indent="0">
              <a:buNone/>
            </a:pPr>
            <a:endParaRPr lang="en-US" dirty="0"/>
          </a:p>
        </p:txBody>
      </p:sp>
    </p:spTree>
    <p:extLst>
      <p:ext uri="{BB962C8B-B14F-4D97-AF65-F5344CB8AC3E}">
        <p14:creationId xmlns:p14="http://schemas.microsoft.com/office/powerpoint/2010/main" val="129519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t>
            </a:r>
            <a:r>
              <a:rPr lang="en-US" dirty="0"/>
              <a:t>tools</a:t>
            </a:r>
          </a:p>
        </p:txBody>
      </p:sp>
      <p:sp>
        <p:nvSpPr>
          <p:cNvPr id="3" name="Content Placeholder 2"/>
          <p:cNvSpPr>
            <a:spLocks noGrp="1"/>
          </p:cNvSpPr>
          <p:nvPr>
            <p:ph sz="quarter" idx="1"/>
          </p:nvPr>
        </p:nvSpPr>
        <p:spPr/>
        <p:txBody>
          <a:bodyPr/>
          <a:lstStyle/>
          <a:p>
            <a:r>
              <a:rPr lang="en-US" dirty="0"/>
              <a:t>Playing cards can be used to simulate extremely complicated experiments. </a:t>
            </a:r>
            <a:endParaRPr lang="en-US" dirty="0" smtClean="0"/>
          </a:p>
          <a:p>
            <a:endParaRPr lang="en-US" dirty="0"/>
          </a:p>
          <a:p>
            <a:r>
              <a:rPr lang="en-US" dirty="0" smtClean="0"/>
              <a:t>There </a:t>
            </a:r>
            <a:r>
              <a:rPr lang="en-US" dirty="0"/>
              <a:t>are 52 cards, arranged in 13 values (A, 2, 3, …, J, Q, K) and in 4 suits (spades, clubs, hearts, diamonds); they can be defined to represent all kinds of situations.</a:t>
            </a:r>
          </a:p>
        </p:txBody>
      </p:sp>
    </p:spTree>
    <p:extLst>
      <p:ext uri="{BB962C8B-B14F-4D97-AF65-F5344CB8AC3E}">
        <p14:creationId xmlns:p14="http://schemas.microsoft.com/office/powerpoint/2010/main" val="103891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of course</a:t>
            </a:r>
            <a:endParaRPr lang="en-US" dirty="0"/>
          </a:p>
        </p:txBody>
      </p:sp>
      <p:sp>
        <p:nvSpPr>
          <p:cNvPr id="3" name="Content Placeholder 2"/>
          <p:cNvSpPr>
            <a:spLocks noGrp="1"/>
          </p:cNvSpPr>
          <p:nvPr>
            <p:ph sz="quarter" idx="1"/>
          </p:nvPr>
        </p:nvSpPr>
        <p:spPr/>
        <p:txBody>
          <a:bodyPr/>
          <a:lstStyle/>
          <a:p>
            <a:r>
              <a:rPr lang="en-US" dirty="0"/>
              <a:t>Random number generators are the most powerful simulation tool of all. </a:t>
            </a:r>
            <a:endParaRPr lang="en-US" dirty="0"/>
          </a:p>
          <a:p>
            <a:r>
              <a:rPr lang="en-US" dirty="0" smtClean="0"/>
              <a:t>Computers </a:t>
            </a:r>
            <a:r>
              <a:rPr lang="en-US" dirty="0"/>
              <a:t>can tirelessly generate as many numbers in a given range as you wish. </a:t>
            </a:r>
            <a:endParaRPr lang="en-US" dirty="0" smtClean="0"/>
          </a:p>
          <a:p>
            <a:r>
              <a:rPr lang="en-US" dirty="0" smtClean="0"/>
              <a:t>They </a:t>
            </a:r>
            <a:r>
              <a:rPr lang="en-US" dirty="0"/>
              <a:t>are available on most scientific or graphics calculators (rand </a:t>
            </a:r>
            <a:r>
              <a:rPr lang="en-US" dirty="0" err="1"/>
              <a:t>Int</a:t>
            </a:r>
            <a:r>
              <a:rPr lang="en-US" dirty="0"/>
              <a:t>), spreadsheets (rand-between) and computer programming software.</a:t>
            </a:r>
            <a:endParaRPr lang="en-US" dirty="0"/>
          </a:p>
        </p:txBody>
      </p:sp>
    </p:spTree>
    <p:extLst>
      <p:ext uri="{BB962C8B-B14F-4D97-AF65-F5344CB8AC3E}">
        <p14:creationId xmlns:p14="http://schemas.microsoft.com/office/powerpoint/2010/main" val="306421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1143000"/>
          </a:xfrm>
        </p:spPr>
        <p:txBody>
          <a:bodyPr/>
          <a:lstStyle/>
          <a:p>
            <a:r>
              <a:rPr lang="en-US" dirty="0" smtClean="0"/>
              <a:t>Simulations</a:t>
            </a:r>
            <a:endParaRPr lang="en-US" dirty="0"/>
          </a:p>
        </p:txBody>
      </p:sp>
      <p:sp>
        <p:nvSpPr>
          <p:cNvPr id="3" name="Content Placeholder 2"/>
          <p:cNvSpPr>
            <a:spLocks noGrp="1"/>
          </p:cNvSpPr>
          <p:nvPr>
            <p:ph sz="quarter" idx="1"/>
          </p:nvPr>
        </p:nvSpPr>
        <p:spPr>
          <a:xfrm>
            <a:off x="609600" y="1447800"/>
            <a:ext cx="7772400" cy="4572000"/>
          </a:xfrm>
        </p:spPr>
        <p:txBody>
          <a:bodyPr/>
          <a:lstStyle/>
          <a:p>
            <a:r>
              <a:rPr lang="en-US" dirty="0" smtClean="0"/>
              <a:t>What are simulations? </a:t>
            </a:r>
          </a:p>
          <a:p>
            <a:pPr marL="0" indent="0">
              <a:buNone/>
            </a:pPr>
            <a:endParaRPr lang="en-US" dirty="0"/>
          </a:p>
          <a:p>
            <a:r>
              <a:rPr lang="en-US" dirty="0" smtClean="0"/>
              <a:t>Why are they helpful? </a:t>
            </a:r>
          </a:p>
          <a:p>
            <a:pPr marL="0" indent="0">
              <a:buNone/>
            </a:pPr>
            <a:endParaRPr lang="en-US" dirty="0" smtClean="0"/>
          </a:p>
          <a:p>
            <a:r>
              <a:rPr lang="en-US" dirty="0" smtClean="0"/>
              <a:t>What are some things we would want to simulate? </a:t>
            </a:r>
            <a:endParaRPr lang="en-US" dirty="0"/>
          </a:p>
        </p:txBody>
      </p:sp>
    </p:spTree>
    <p:extLst>
      <p:ext uri="{BB962C8B-B14F-4D97-AF65-F5344CB8AC3E}">
        <p14:creationId xmlns:p14="http://schemas.microsoft.com/office/powerpoint/2010/main" val="137162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731838"/>
          </a:xfrm>
        </p:spPr>
        <p:txBody>
          <a:bodyPr>
            <a:normAutofit fontScale="90000"/>
          </a:bodyPr>
          <a:lstStyle/>
          <a:p>
            <a:r>
              <a:rPr lang="en-US" dirty="0" smtClean="0"/>
              <a:t>Steps to Simulation</a:t>
            </a:r>
            <a:endParaRPr lang="en-US" dirty="0"/>
          </a:p>
        </p:txBody>
      </p:sp>
      <p:sp>
        <p:nvSpPr>
          <p:cNvPr id="6" name="Content Placeholder 5"/>
          <p:cNvSpPr>
            <a:spLocks noGrp="1"/>
          </p:cNvSpPr>
          <p:nvPr>
            <p:ph sz="quarter" idx="1"/>
          </p:nvPr>
        </p:nvSpPr>
        <p:spPr>
          <a:xfrm>
            <a:off x="457200" y="1447800"/>
            <a:ext cx="8077200" cy="4724400"/>
          </a:xfrm>
        </p:spPr>
        <p:txBody>
          <a:bodyPr>
            <a:normAutofit fontScale="92500"/>
          </a:bodyPr>
          <a:lstStyle/>
          <a:p>
            <a:pPr marL="342900" indent="-342900">
              <a:spcBef>
                <a:spcPct val="20000"/>
              </a:spcBef>
              <a:defRPr/>
            </a:pPr>
            <a:r>
              <a:rPr lang="en-US" sz="2800" b="1" dirty="0" smtClean="0"/>
              <a:t>State:</a:t>
            </a:r>
            <a:r>
              <a:rPr lang="en-US" sz="2800" dirty="0" smtClean="0"/>
              <a:t> Ask a question of interest about some chance process.</a:t>
            </a:r>
          </a:p>
          <a:p>
            <a:pPr marL="342900" indent="-342900">
              <a:spcBef>
                <a:spcPct val="20000"/>
              </a:spcBef>
              <a:defRPr/>
            </a:pPr>
            <a:endParaRPr lang="en-US" sz="2800" dirty="0" smtClean="0"/>
          </a:p>
          <a:p>
            <a:pPr marL="342900" indent="-342900">
              <a:spcBef>
                <a:spcPct val="20000"/>
              </a:spcBef>
              <a:defRPr/>
            </a:pPr>
            <a:r>
              <a:rPr lang="en-US" sz="2800" b="1" dirty="0" smtClean="0"/>
              <a:t>Plan: </a:t>
            </a:r>
            <a:r>
              <a:rPr lang="en-US" sz="2800" dirty="0" smtClean="0"/>
              <a:t>Describe how to use a change device to imitate one repetition of the process. Tell what you will record at the end of each repetition.</a:t>
            </a:r>
          </a:p>
          <a:p>
            <a:pPr marL="342900" indent="-342900">
              <a:spcBef>
                <a:spcPct val="20000"/>
              </a:spcBef>
              <a:defRPr/>
            </a:pPr>
            <a:endParaRPr lang="en-US" sz="2800" b="1" dirty="0" smtClean="0"/>
          </a:p>
          <a:p>
            <a:pPr marL="342900" indent="-342900">
              <a:spcBef>
                <a:spcPct val="20000"/>
              </a:spcBef>
              <a:defRPr/>
            </a:pPr>
            <a:r>
              <a:rPr lang="en-US" sz="2800" b="1" dirty="0" smtClean="0"/>
              <a:t>Do: </a:t>
            </a:r>
            <a:r>
              <a:rPr lang="en-US" sz="2800" dirty="0" smtClean="0"/>
              <a:t>Perform many repetitions of the simulation.</a:t>
            </a:r>
          </a:p>
          <a:p>
            <a:pPr marL="342900" indent="-342900">
              <a:spcBef>
                <a:spcPct val="20000"/>
              </a:spcBef>
              <a:defRPr/>
            </a:pPr>
            <a:endParaRPr lang="en-US" sz="2800" b="1" dirty="0" smtClean="0"/>
          </a:p>
          <a:p>
            <a:pPr marL="342900" indent="-342900">
              <a:spcBef>
                <a:spcPct val="20000"/>
              </a:spcBef>
              <a:defRPr/>
            </a:pPr>
            <a:r>
              <a:rPr lang="en-US" sz="2800" b="1" dirty="0" smtClean="0"/>
              <a:t>Conclude: </a:t>
            </a:r>
            <a:r>
              <a:rPr lang="en-US" sz="2800" dirty="0" smtClean="0"/>
              <a:t>Use the results of your simulation to answer the question of interest.</a:t>
            </a:r>
            <a:endParaRPr lang="en-US" sz="2800" b="1" dirty="0"/>
          </a:p>
        </p:txBody>
      </p:sp>
    </p:spTree>
    <p:extLst>
      <p:ext uri="{BB962C8B-B14F-4D97-AF65-F5344CB8AC3E}">
        <p14:creationId xmlns:p14="http://schemas.microsoft.com/office/powerpoint/2010/main" val="155683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smtClean="0"/>
              <a:t>State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In an attempt to increase sales, a breakfast cereal company decides to offer a NASCAR promotion. Each box of cereal will contain a collectible card featuring one of these NASCAR drivers: Jeff Gordon, Dale Earnhardt, Jr., Tony Stewart, Danica Patrick, or Jimmie Johnson. The company says that each of the 5 cards is equally likely to appear in any box of cereal</a:t>
            </a:r>
            <a:r>
              <a:rPr lang="en-US" dirty="0" smtClean="0"/>
              <a:t>.</a:t>
            </a:r>
          </a:p>
          <a:p>
            <a:r>
              <a:rPr lang="en-US" dirty="0" smtClean="0"/>
              <a:t> </a:t>
            </a:r>
            <a:r>
              <a:rPr lang="en-US" dirty="0"/>
              <a:t>A NASCAR fan decides to keep buying boxes of the cereal until she has all 5 drivers’ cards. She is surprised when it takes her 23 boxes to get the full set of cards. Should she be surprised? </a:t>
            </a:r>
            <a:endParaRPr lang="en-US" dirty="0" smtClean="0"/>
          </a:p>
          <a:p>
            <a:r>
              <a:rPr lang="en-US" b="1" dirty="0" smtClean="0"/>
              <a:t>*Problem</a:t>
            </a:r>
            <a:r>
              <a:rPr lang="en-US" b="1" dirty="0"/>
              <a:t>: What is the probability that it will take 23 or more boxes to get a full set of 5 NASCAR collectible cards?</a:t>
            </a:r>
          </a:p>
        </p:txBody>
      </p:sp>
    </p:spTree>
    <p:extLst>
      <p:ext uri="{BB962C8B-B14F-4D97-AF65-F5344CB8AC3E}">
        <p14:creationId xmlns:p14="http://schemas.microsoft.com/office/powerpoint/2010/main" val="60350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a:t>
            </a:r>
          </a:p>
        </p:txBody>
      </p:sp>
      <p:sp>
        <p:nvSpPr>
          <p:cNvPr id="3" name="Content Placeholder 2"/>
          <p:cNvSpPr>
            <a:spLocks noGrp="1"/>
          </p:cNvSpPr>
          <p:nvPr>
            <p:ph sz="quarter" idx="1"/>
          </p:nvPr>
        </p:nvSpPr>
        <p:spPr/>
        <p:txBody>
          <a:bodyPr>
            <a:normAutofit/>
          </a:bodyPr>
          <a:lstStyle/>
          <a:p>
            <a:r>
              <a:rPr lang="en-US" dirty="0" smtClean="0"/>
              <a:t>We </a:t>
            </a:r>
            <a:r>
              <a:rPr lang="en-US" dirty="0"/>
              <a:t>need five numbers to represent the five possible cards. </a:t>
            </a:r>
            <a:endParaRPr lang="en-US" dirty="0" smtClean="0"/>
          </a:p>
          <a:p>
            <a:pPr marL="0" indent="0">
              <a:buNone/>
            </a:pPr>
            <a:r>
              <a:rPr lang="en-US" dirty="0" smtClean="0"/>
              <a:t>Let’s let: </a:t>
            </a:r>
          </a:p>
          <a:p>
            <a:r>
              <a:rPr lang="en-US" dirty="0" smtClean="0"/>
              <a:t>1 </a:t>
            </a:r>
            <a:r>
              <a:rPr lang="en-US" dirty="0"/>
              <a:t>= Jeff </a:t>
            </a:r>
            <a:r>
              <a:rPr lang="en-US" dirty="0" smtClean="0"/>
              <a:t>Gordon, 2 </a:t>
            </a:r>
            <a:r>
              <a:rPr lang="en-US" dirty="0"/>
              <a:t>= Dale Earnhardt, Jr</a:t>
            </a:r>
            <a:r>
              <a:rPr lang="en-US" dirty="0" smtClean="0"/>
              <a:t>.,3 </a:t>
            </a:r>
            <a:r>
              <a:rPr lang="en-US" dirty="0"/>
              <a:t>= Tony </a:t>
            </a:r>
            <a:r>
              <a:rPr lang="en-US" dirty="0" smtClean="0"/>
              <a:t>Stewart</a:t>
            </a:r>
          </a:p>
          <a:p>
            <a:r>
              <a:rPr lang="en-US" dirty="0" smtClean="0"/>
              <a:t> 4 </a:t>
            </a:r>
            <a:r>
              <a:rPr lang="en-US" dirty="0"/>
              <a:t>= Danica </a:t>
            </a:r>
            <a:r>
              <a:rPr lang="en-US" dirty="0" smtClean="0"/>
              <a:t>Patrick and </a:t>
            </a:r>
            <a:r>
              <a:rPr lang="en-US" dirty="0"/>
              <a:t>5 = Jimmie Johnson. </a:t>
            </a:r>
            <a:endParaRPr lang="en-US" dirty="0" smtClean="0"/>
          </a:p>
          <a:p>
            <a:r>
              <a:rPr lang="en-US" dirty="0" smtClean="0"/>
              <a:t>We’ll </a:t>
            </a:r>
            <a:r>
              <a:rPr lang="en-US" dirty="0"/>
              <a:t>use </a:t>
            </a:r>
            <a:r>
              <a:rPr lang="en-US" dirty="0" err="1"/>
              <a:t>randInt</a:t>
            </a:r>
            <a:r>
              <a:rPr lang="en-US" dirty="0"/>
              <a:t>(1,5) to simulate buying one box of cereal and looking at which card is inside. </a:t>
            </a:r>
            <a:endParaRPr lang="en-US" dirty="0" smtClean="0"/>
          </a:p>
          <a:p>
            <a:r>
              <a:rPr lang="en-US" dirty="0" smtClean="0"/>
              <a:t>Because </a:t>
            </a:r>
            <a:r>
              <a:rPr lang="en-US" dirty="0"/>
              <a:t>we want a full set of cards, we’ll keep pressing Enter until we get all five of the labels from 1 to 5. We’ll record the number of boxes that we had to open.</a:t>
            </a:r>
          </a:p>
        </p:txBody>
      </p:sp>
    </p:spTree>
    <p:extLst>
      <p:ext uri="{BB962C8B-B14F-4D97-AF65-F5344CB8AC3E}">
        <p14:creationId xmlns:p14="http://schemas.microsoft.com/office/powerpoint/2010/main" val="239857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endParaRPr lang="en-US" dirty="0"/>
          </a:p>
        </p:txBody>
      </p:sp>
      <p:sp>
        <p:nvSpPr>
          <p:cNvPr id="3" name="Content Placeholder 2"/>
          <p:cNvSpPr>
            <a:spLocks noGrp="1"/>
          </p:cNvSpPr>
          <p:nvPr>
            <p:ph sz="quarter" idx="1"/>
          </p:nvPr>
        </p:nvSpPr>
        <p:spPr>
          <a:xfrm>
            <a:off x="838200" y="1417638"/>
            <a:ext cx="7772400" cy="4572000"/>
          </a:xfrm>
        </p:spPr>
        <p:txBody>
          <a:bodyPr/>
          <a:lstStyle/>
          <a:p>
            <a:r>
              <a:rPr lang="en-US" dirty="0"/>
              <a:t>Example: Simulations with </a:t>
            </a:r>
            <a:r>
              <a:rPr lang="en-US" dirty="0" smtClean="0"/>
              <a:t>technology</a:t>
            </a:r>
          </a:p>
          <a:p>
            <a:r>
              <a:rPr lang="en-US" dirty="0" smtClean="0"/>
              <a:t> </a:t>
            </a:r>
            <a:r>
              <a:rPr lang="en-US" dirty="0"/>
              <a:t>3 5 2 1 5 2 3 5 4 </a:t>
            </a:r>
            <a:r>
              <a:rPr lang="en-US" dirty="0" smtClean="0"/>
              <a:t>			9 </a:t>
            </a:r>
            <a:r>
              <a:rPr lang="en-US" dirty="0"/>
              <a:t>boxes </a:t>
            </a:r>
            <a:endParaRPr lang="en-US" dirty="0" smtClean="0"/>
          </a:p>
          <a:p>
            <a:r>
              <a:rPr lang="en-US" dirty="0" smtClean="0"/>
              <a:t>5 </a:t>
            </a:r>
            <a:r>
              <a:rPr lang="en-US" dirty="0"/>
              <a:t>1 2 5 1 4 1 4 1 2 2 2 4 4 5 </a:t>
            </a:r>
            <a:r>
              <a:rPr lang="en-US" dirty="0" smtClean="0"/>
              <a:t>3	 </a:t>
            </a:r>
            <a:r>
              <a:rPr lang="en-US" dirty="0"/>
              <a:t>16 boxes </a:t>
            </a:r>
            <a:endParaRPr lang="en-US" dirty="0" smtClean="0"/>
          </a:p>
          <a:p>
            <a:r>
              <a:rPr lang="en-US" dirty="0" smtClean="0"/>
              <a:t>5 </a:t>
            </a:r>
            <a:r>
              <a:rPr lang="en-US" dirty="0"/>
              <a:t>5 5 2 4 1 2 1 5 3 </a:t>
            </a:r>
            <a:r>
              <a:rPr lang="en-US" dirty="0" smtClean="0"/>
              <a:t>			10 </a:t>
            </a:r>
            <a:r>
              <a:rPr lang="en-US" dirty="0"/>
              <a:t>boxes </a:t>
            </a:r>
            <a:endParaRPr lang="en-US" dirty="0" smtClean="0"/>
          </a:p>
          <a:p>
            <a:r>
              <a:rPr lang="en-US" dirty="0" smtClean="0"/>
              <a:t>4 </a:t>
            </a:r>
            <a:r>
              <a:rPr lang="en-US" dirty="0"/>
              <a:t>3 5 3 5 1 1 1 5 3 1 5 4 5 2 </a:t>
            </a:r>
            <a:r>
              <a:rPr lang="en-US" dirty="0" smtClean="0"/>
              <a:t>		15 </a:t>
            </a:r>
            <a:r>
              <a:rPr lang="en-US" dirty="0"/>
              <a:t>boxes </a:t>
            </a:r>
            <a:endParaRPr lang="en-US" dirty="0" smtClean="0"/>
          </a:p>
          <a:p>
            <a:r>
              <a:rPr lang="en-US" dirty="0" smtClean="0"/>
              <a:t>3 </a:t>
            </a:r>
            <a:r>
              <a:rPr lang="en-US" dirty="0"/>
              <a:t>3 2 2 1 2 4 </a:t>
            </a:r>
            <a:r>
              <a:rPr lang="en-US" dirty="0" smtClean="0"/>
              <a:t>3 </a:t>
            </a:r>
            <a:r>
              <a:rPr lang="en-US" dirty="0"/>
              <a:t>3 4 2 2 3 3 3 2 3 3 4 2 2 5 </a:t>
            </a:r>
            <a:r>
              <a:rPr lang="en-US" dirty="0" smtClean="0"/>
              <a:t> 22 boxes</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4267200"/>
            <a:ext cx="4601493" cy="2362264"/>
          </a:xfrm>
          <a:prstGeom prst="rect">
            <a:avLst/>
          </a:prstGeom>
        </p:spPr>
      </p:pic>
    </p:spTree>
    <p:extLst>
      <p:ext uri="{BB962C8B-B14F-4D97-AF65-F5344CB8AC3E}">
        <p14:creationId xmlns:p14="http://schemas.microsoft.com/office/powerpoint/2010/main" val="201898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Conclude:</a:t>
            </a:r>
          </a:p>
        </p:txBody>
      </p:sp>
      <p:sp>
        <p:nvSpPr>
          <p:cNvPr id="3" name="Content Placeholder 2"/>
          <p:cNvSpPr>
            <a:spLocks noGrp="1"/>
          </p:cNvSpPr>
          <p:nvPr>
            <p:ph sz="quarter" idx="1"/>
          </p:nvPr>
        </p:nvSpPr>
        <p:spPr/>
        <p:txBody>
          <a:bodyPr/>
          <a:lstStyle/>
          <a:p>
            <a:r>
              <a:rPr lang="en-US" dirty="0" smtClean="0"/>
              <a:t>We </a:t>
            </a:r>
            <a:r>
              <a:rPr lang="en-US" dirty="0"/>
              <a:t>never had to buy more than 22 boxes to get the full set of NASCAR drivers’ cards in 50 repetitions of our simulation. So our estimate of the probability that it takes 23 or more boxes to get a full set is roughly 0. The NASCAR fan should be surprised about how many boxes she had to buy</a:t>
            </a:r>
          </a:p>
        </p:txBody>
      </p:sp>
    </p:spTree>
    <p:extLst>
      <p:ext uri="{BB962C8B-B14F-4D97-AF65-F5344CB8AC3E}">
        <p14:creationId xmlns:p14="http://schemas.microsoft.com/office/powerpoint/2010/main" val="3959573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4962"/>
            <a:ext cx="7772400" cy="731838"/>
          </a:xfrm>
        </p:spPr>
        <p:txBody>
          <a:bodyPr>
            <a:normAutofit fontScale="90000"/>
          </a:bodyPr>
          <a:lstStyle/>
          <a:p>
            <a:r>
              <a:rPr lang="en-US" dirty="0" smtClean="0"/>
              <a:t>Ready…Set…Flip!!!</a:t>
            </a:r>
            <a:endParaRPr lang="en-US" dirty="0"/>
          </a:p>
        </p:txBody>
      </p:sp>
      <p:sp>
        <p:nvSpPr>
          <p:cNvPr id="3" name="Content Placeholder 2"/>
          <p:cNvSpPr>
            <a:spLocks noGrp="1"/>
          </p:cNvSpPr>
          <p:nvPr>
            <p:ph sz="quarter" idx="1"/>
          </p:nvPr>
        </p:nvSpPr>
        <p:spPr>
          <a:xfrm>
            <a:off x="228600" y="1295400"/>
            <a:ext cx="8229600" cy="4114800"/>
          </a:xfrm>
        </p:spPr>
        <p:txBody>
          <a:bodyPr>
            <a:normAutofit/>
          </a:bodyPr>
          <a:lstStyle/>
          <a:p>
            <a:r>
              <a:rPr lang="en-US" dirty="0" smtClean="0"/>
              <a:t>If we were to flip a coin, what’s the chance we flip a heads?  </a:t>
            </a:r>
          </a:p>
          <a:p>
            <a:r>
              <a:rPr lang="en-US" dirty="0" smtClean="0"/>
              <a:t>Let’s run a simulation using a random integer generator…..</a:t>
            </a:r>
          </a:p>
          <a:p>
            <a:pPr lvl="1"/>
            <a:r>
              <a:rPr lang="en-US" dirty="0" smtClean="0"/>
              <a:t>Let 0, 2, 4 represent heads. </a:t>
            </a:r>
            <a:endParaRPr lang="en-US" dirty="0"/>
          </a:p>
          <a:p>
            <a:pPr lvl="1"/>
            <a:r>
              <a:rPr lang="en-US" dirty="0" smtClean="0"/>
              <a:t>Let 1, 3, 5 represent tails.</a:t>
            </a:r>
          </a:p>
          <a:p>
            <a:r>
              <a:rPr lang="en-US" dirty="0" smtClean="0"/>
              <a:t>Using our calculators follow the steps below: </a:t>
            </a:r>
          </a:p>
          <a:p>
            <a:pPr lvl="1"/>
            <a:r>
              <a:rPr lang="en-US" dirty="0" smtClean="0"/>
              <a:t>MATH </a:t>
            </a:r>
            <a:r>
              <a:rPr lang="en-US" dirty="0" smtClean="0">
                <a:latin typeface="Wingdings"/>
                <a:ea typeface="Wingdings"/>
                <a:cs typeface="Wingdings"/>
                <a:sym typeface="Wingdings"/>
              </a:rPr>
              <a:t> </a:t>
            </a:r>
            <a:r>
              <a:rPr lang="en-US" dirty="0" smtClean="0">
                <a:ea typeface="Wingdings"/>
                <a:cs typeface="Wingdings"/>
                <a:sym typeface="Wingdings"/>
              </a:rPr>
              <a:t>PROB </a:t>
            </a:r>
            <a:r>
              <a:rPr lang="en-US" dirty="0" smtClean="0">
                <a:latin typeface="Wingdings"/>
                <a:ea typeface="Wingdings"/>
                <a:cs typeface="Wingdings"/>
                <a:sym typeface="Wingdings"/>
              </a:rPr>
              <a:t></a:t>
            </a:r>
            <a:r>
              <a:rPr lang="en-US" dirty="0" smtClean="0">
                <a:ea typeface="Wingdings"/>
                <a:cs typeface="Wingdings"/>
                <a:sym typeface="Wingdings"/>
              </a:rPr>
              <a:t> </a:t>
            </a:r>
            <a:r>
              <a:rPr lang="en-US" dirty="0" err="1" smtClean="0">
                <a:ea typeface="Wingdings"/>
                <a:cs typeface="Wingdings"/>
                <a:sym typeface="Wingdings"/>
              </a:rPr>
              <a:t>randInt</a:t>
            </a:r>
            <a:r>
              <a:rPr lang="en-US" dirty="0" smtClean="0">
                <a:ea typeface="Wingdings"/>
                <a:cs typeface="Wingdings"/>
                <a:sym typeface="Wingdings"/>
              </a:rPr>
              <a:t>(</a:t>
            </a:r>
          </a:p>
          <a:p>
            <a:pPr lvl="2"/>
            <a:r>
              <a:rPr lang="en-US" dirty="0" err="1" smtClean="0">
                <a:ea typeface="Wingdings"/>
                <a:cs typeface="Wingdings"/>
                <a:sym typeface="Wingdings"/>
              </a:rPr>
              <a:t>randInt</a:t>
            </a:r>
            <a:r>
              <a:rPr lang="en-US" dirty="0" smtClean="0">
                <a:ea typeface="Wingdings"/>
                <a:cs typeface="Wingdings"/>
                <a:sym typeface="Wingdings"/>
              </a:rPr>
              <a:t>(0, 5, 5)</a:t>
            </a:r>
          </a:p>
          <a:p>
            <a:r>
              <a:rPr lang="en-US" dirty="0" smtClean="0">
                <a:ea typeface="Wingdings"/>
                <a:cs typeface="Wingdings"/>
                <a:sym typeface="Wingdings"/>
              </a:rPr>
              <a:t>What happens if we increase the number of trials? </a:t>
            </a:r>
          </a:p>
          <a:p>
            <a:pPr lvl="2"/>
            <a:r>
              <a:rPr lang="en-US" dirty="0" err="1" smtClean="0">
                <a:ea typeface="Wingdings"/>
                <a:cs typeface="Wingdings"/>
                <a:sym typeface="Wingdings"/>
              </a:rPr>
              <a:t>randInt</a:t>
            </a:r>
            <a:r>
              <a:rPr lang="en-US" dirty="0">
                <a:ea typeface="Wingdings"/>
                <a:cs typeface="Wingdings"/>
                <a:sym typeface="Wingdings"/>
              </a:rPr>
              <a:t>(0, 5, </a:t>
            </a:r>
            <a:r>
              <a:rPr lang="en-US" dirty="0" smtClean="0">
                <a:ea typeface="Wingdings"/>
                <a:cs typeface="Wingdings"/>
                <a:sym typeface="Wingdings"/>
              </a:rPr>
              <a:t>15)</a:t>
            </a:r>
            <a:endParaRPr lang="en-US" dirty="0">
              <a:ea typeface="Wingdings"/>
              <a:cs typeface="Wingdings"/>
              <a:sym typeface="Wingdings"/>
            </a:endParaRPr>
          </a:p>
        </p:txBody>
      </p:sp>
      <p:sp>
        <p:nvSpPr>
          <p:cNvPr id="4" name="Content Placeholder 2"/>
          <p:cNvSpPr txBox="1">
            <a:spLocks/>
          </p:cNvSpPr>
          <p:nvPr/>
        </p:nvSpPr>
        <p:spPr>
          <a:xfrm>
            <a:off x="152400" y="5334000"/>
            <a:ext cx="8229600" cy="990600"/>
          </a:xfrm>
          <a:prstGeom prst="rect">
            <a:avLst/>
          </a:prstGeom>
        </p:spPr>
        <p:txBody>
          <a:bodyPr vert="horz" lIns="91440" tIns="45720" rIns="91440" bIns="45720" rtlCol="0">
            <a:normAutofit/>
          </a:bodyPr>
          <a:lstStyle/>
          <a:p>
            <a:pPr marL="342900" lvl="0" indent="-342900">
              <a:spcBef>
                <a:spcPct val="20000"/>
              </a:spcBef>
              <a:defRPr/>
            </a:pPr>
            <a:r>
              <a:rPr lang="en-US" sz="2400" dirty="0" smtClean="0"/>
              <a:t>Let’s see what happens over time when we flip a coin multiple times…..</a:t>
            </a:r>
            <a:endParaRPr lang="en-US" sz="2400" dirty="0"/>
          </a:p>
          <a:p>
            <a:pPr marL="342900" lvl="0" indent="-342900">
              <a:spcBef>
                <a:spcPct val="20000"/>
              </a:spcBef>
              <a:defRPr/>
            </a:pPr>
            <a:r>
              <a:rPr lang="en-US" sz="2000" dirty="0" smtClean="0"/>
              <a:t>	</a:t>
            </a:r>
            <a:r>
              <a:rPr lang="fi-FI" sz="2000" dirty="0" smtClean="0">
                <a:hlinkClick r:id="rId2"/>
              </a:rPr>
              <a:t>Coin Simulation</a:t>
            </a:r>
            <a:endParaRPr kumimoji="0" lang="en-US" sz="2000" b="0" i="0" u="none" strike="noStrike" kern="1200" cap="none" spc="0" normalizeH="0" baseline="0" noProof="0" dirty="0" smtClean="0">
              <a:ln>
                <a:noFill/>
              </a:ln>
              <a:solidFill>
                <a:schemeClr val="tx1"/>
              </a:solidFill>
              <a:effectLst/>
              <a:uLnTx/>
              <a:uFillTx/>
            </a:endParaRPr>
          </a:p>
        </p:txBody>
      </p:sp>
    </p:spTree>
    <p:extLst>
      <p:ext uri="{BB962C8B-B14F-4D97-AF65-F5344CB8AC3E}">
        <p14:creationId xmlns:p14="http://schemas.microsoft.com/office/powerpoint/2010/main" val="330971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731838"/>
          </a:xfrm>
        </p:spPr>
        <p:txBody>
          <a:bodyPr>
            <a:normAutofit fontScale="90000"/>
          </a:bodyPr>
          <a:lstStyle/>
          <a:p>
            <a:r>
              <a:rPr lang="en-US" dirty="0" err="1" smtClean="0"/>
              <a:t>Sooo</a:t>
            </a:r>
            <a:r>
              <a:rPr lang="en-US" dirty="0" smtClean="0"/>
              <a:t>… What is the whole idea?</a:t>
            </a:r>
            <a:endParaRPr lang="en-US" dirty="0"/>
          </a:p>
        </p:txBody>
      </p:sp>
      <p:sp>
        <p:nvSpPr>
          <p:cNvPr id="6" name="Content Placeholder 5"/>
          <p:cNvSpPr>
            <a:spLocks noGrp="1"/>
          </p:cNvSpPr>
          <p:nvPr>
            <p:ph sz="quarter" idx="1"/>
          </p:nvPr>
        </p:nvSpPr>
        <p:spPr>
          <a:xfrm>
            <a:off x="533400" y="1676400"/>
            <a:ext cx="8077200" cy="4724400"/>
          </a:xfrm>
        </p:spPr>
        <p:txBody>
          <a:bodyPr>
            <a:normAutofit fontScale="92500" lnSpcReduction="10000"/>
          </a:bodyPr>
          <a:lstStyle/>
          <a:p>
            <a:pPr marL="342900" indent="-342900">
              <a:spcBef>
                <a:spcPct val="20000"/>
              </a:spcBef>
              <a:defRPr/>
            </a:pPr>
            <a:r>
              <a:rPr lang="en-US" sz="2800" dirty="0"/>
              <a:t>Law of large numbers (LLN):</a:t>
            </a:r>
          </a:p>
          <a:p>
            <a:pPr marL="342900" lvl="0" indent="-342900">
              <a:spcBef>
                <a:spcPct val="20000"/>
              </a:spcBef>
              <a:buClrTx/>
              <a:buSzTx/>
              <a:buNone/>
              <a:defRPr/>
            </a:pPr>
            <a:r>
              <a:rPr lang="en-US" sz="2800" dirty="0" smtClean="0"/>
              <a:t>	As </a:t>
            </a:r>
            <a:r>
              <a:rPr lang="en-US" sz="2800" dirty="0"/>
              <a:t>the number of independent trials increases, the long-run relative frequency of repeated events gets closer and closer to a single value.</a:t>
            </a:r>
          </a:p>
          <a:p>
            <a:pPr marL="342900" lvl="0" indent="-342900">
              <a:spcBef>
                <a:spcPct val="20000"/>
              </a:spcBef>
              <a:buClrTx/>
              <a:buSzTx/>
              <a:buNone/>
              <a:defRPr/>
            </a:pPr>
            <a:endParaRPr lang="en-US" sz="2800" dirty="0"/>
          </a:p>
          <a:p>
            <a:pPr marL="342900" indent="-342900">
              <a:spcBef>
                <a:spcPct val="20000"/>
              </a:spcBef>
              <a:defRPr/>
            </a:pPr>
            <a:r>
              <a:rPr lang="en-US" sz="2800" dirty="0"/>
              <a:t>Simulations give us the best “big picture.</a:t>
            </a:r>
            <a:r>
              <a:rPr lang="en-US" sz="2800" dirty="0" smtClean="0"/>
              <a:t>”</a:t>
            </a:r>
          </a:p>
          <a:p>
            <a:pPr marL="342900" indent="-342900">
              <a:spcBef>
                <a:spcPct val="20000"/>
              </a:spcBef>
              <a:defRPr/>
            </a:pPr>
            <a:endParaRPr lang="en-US" sz="2800" dirty="0"/>
          </a:p>
          <a:p>
            <a:r>
              <a:rPr lang="en-US" sz="2400" b="1" dirty="0"/>
              <a:t>Chance behavior is RANDOM in the short </a:t>
            </a:r>
            <a:r>
              <a:rPr lang="en-US" sz="2400" b="1" dirty="0" smtClean="0"/>
              <a:t>run</a:t>
            </a:r>
          </a:p>
          <a:p>
            <a:endParaRPr lang="en-US" sz="2400" b="1" dirty="0"/>
          </a:p>
          <a:p>
            <a:r>
              <a:rPr lang="en-US" sz="2400" b="1" dirty="0"/>
              <a:t>Empirical Probability: </a:t>
            </a:r>
            <a:r>
              <a:rPr lang="en-US" sz="2400" dirty="0"/>
              <a:t>the probability </a:t>
            </a:r>
            <a:r>
              <a:rPr lang="en-US" sz="2400" dirty="0" smtClean="0"/>
              <a:t>resulting </a:t>
            </a:r>
            <a:r>
              <a:rPr lang="en-US" sz="2400" dirty="0"/>
              <a:t>from observing a phenomenon</a:t>
            </a:r>
          </a:p>
          <a:p>
            <a:endParaRPr lang="en-US" dirty="0"/>
          </a:p>
        </p:txBody>
      </p:sp>
    </p:spTree>
    <p:extLst>
      <p:ext uri="{BB962C8B-B14F-4D97-AF65-F5344CB8AC3E}">
        <p14:creationId xmlns:p14="http://schemas.microsoft.com/office/powerpoint/2010/main" val="336733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817</TotalTime>
  <Words>1068</Words>
  <Application>Microsoft Office PowerPoint</Application>
  <PresentationFormat>On-screen Show (4:3)</PresentationFormat>
  <Paragraphs>102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Franklin Gothic Book</vt:lpstr>
      <vt:lpstr>Perpetua</vt:lpstr>
      <vt:lpstr>Wingdings</vt:lpstr>
      <vt:lpstr>Wingdings 2</vt:lpstr>
      <vt:lpstr>Equity</vt:lpstr>
      <vt:lpstr>Probability using Simulations</vt:lpstr>
      <vt:lpstr>Simulations</vt:lpstr>
      <vt:lpstr>Steps to Simulation</vt:lpstr>
      <vt:lpstr>*State</vt:lpstr>
      <vt:lpstr>Plan:</vt:lpstr>
      <vt:lpstr>Do</vt:lpstr>
      <vt:lpstr>Conclude:</vt:lpstr>
      <vt:lpstr>Ready…Set…Flip!!!</vt:lpstr>
      <vt:lpstr>Sooo… What is the whole idea?</vt:lpstr>
      <vt:lpstr>Simulation vs. Reality</vt:lpstr>
      <vt:lpstr>Myths </vt:lpstr>
      <vt:lpstr>Uses of Simulation</vt:lpstr>
      <vt:lpstr>Basic simulation tools</vt:lpstr>
      <vt:lpstr>Basic simulation tools</vt:lpstr>
      <vt:lpstr>Basic simulation tools</vt:lpstr>
      <vt:lpstr>Simulation tools</vt:lpstr>
      <vt:lpstr>And of course</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dc:title>
  <dc:creator>WCPSS</dc:creator>
  <cp:lastModifiedBy>John Lawhon</cp:lastModifiedBy>
  <cp:revision>69</cp:revision>
  <dcterms:created xsi:type="dcterms:W3CDTF">2010-02-23T16:16:07Z</dcterms:created>
  <dcterms:modified xsi:type="dcterms:W3CDTF">2017-12-08T19:23:10Z</dcterms:modified>
</cp:coreProperties>
</file>