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5"/>
  </p:handoutMasterIdLst>
  <p:sldIdLst>
    <p:sldId id="256" r:id="rId2"/>
    <p:sldId id="293" r:id="rId3"/>
    <p:sldId id="290" r:id="rId4"/>
    <p:sldId id="291" r:id="rId5"/>
    <p:sldId id="292" r:id="rId6"/>
    <p:sldId id="287" r:id="rId7"/>
    <p:sldId id="288" r:id="rId8"/>
    <p:sldId id="276" r:id="rId9"/>
    <p:sldId id="277" r:id="rId10"/>
    <p:sldId id="289" r:id="rId11"/>
    <p:sldId id="266" r:id="rId12"/>
    <p:sldId id="268"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3C4476-958D-4E8C-BFF3-CDA09A644A42}" type="datetimeFigureOut">
              <a:rPr lang="en-US" smtClean="0"/>
              <a:pPr/>
              <a:t>11/6/2019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AB83C4-9F41-444E-A0C6-4C94B1DBBCD0}" type="slidenum">
              <a:rPr lang="en-US" smtClean="0"/>
              <a:pPr/>
              <a:t>‹#›</a:t>
            </a:fld>
            <a:endParaRPr lang="en-US"/>
          </a:p>
        </p:txBody>
      </p:sp>
    </p:spTree>
    <p:extLst>
      <p:ext uri="{BB962C8B-B14F-4D97-AF65-F5344CB8AC3E}">
        <p14:creationId xmlns:p14="http://schemas.microsoft.com/office/powerpoint/2010/main" val="14921053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BB29EB-16C5-48DD-92C4-296FEFA2989F}" type="datetimeFigureOut">
              <a:rPr lang="en-US" smtClean="0"/>
              <a:pPr/>
              <a:t>11/6/2019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3EFE3B-21BA-4ADB-97F5-C83E10630C0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BB29EB-16C5-48DD-92C4-296FEFA2989F}" type="datetimeFigureOut">
              <a:rPr lang="en-US" smtClean="0"/>
              <a:pPr/>
              <a:t>11/6/2019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BB29EB-16C5-48DD-92C4-296FEFA2989F}"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BB29EB-16C5-48DD-92C4-296FEFA2989F}" type="datetimeFigureOut">
              <a:rPr lang="en-US" smtClean="0"/>
              <a:pPr/>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BB29EB-16C5-48DD-92C4-296FEFA2989F}"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B29EB-16C5-48DD-92C4-296FEFA2989F}" type="datetimeFigureOut">
              <a:rPr lang="en-US" smtClean="0"/>
              <a:pPr/>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11/6/2019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BB29EB-16C5-48DD-92C4-296FEFA2989F}" type="datetimeFigureOut">
              <a:rPr lang="en-US" smtClean="0"/>
              <a:pPr/>
              <a:t>11/6/2019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3EFE3B-21BA-4ADB-97F5-C83E10630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EQ: What’s the chance you’re going to understand this?</a:t>
            </a:r>
            <a:endParaRPr lang="en-US" dirty="0"/>
          </a:p>
        </p:txBody>
      </p:sp>
      <p:sp>
        <p:nvSpPr>
          <p:cNvPr id="2" name="Title 1"/>
          <p:cNvSpPr>
            <a:spLocks noGrp="1"/>
          </p:cNvSpPr>
          <p:nvPr>
            <p:ph type="ctrTitle"/>
          </p:nvPr>
        </p:nvSpPr>
        <p:spPr/>
        <p:txBody>
          <a:bodyPr/>
          <a:lstStyle/>
          <a:p>
            <a:r>
              <a:rPr lang="en-US" dirty="0" smtClean="0"/>
              <a:t>Basic Probability Rules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731838"/>
          </a:xfrm>
        </p:spPr>
        <p:txBody>
          <a:bodyPr>
            <a:normAutofit fontScale="90000"/>
          </a:bodyPr>
          <a:lstStyle/>
          <a:p>
            <a:r>
              <a:rPr lang="en-US" dirty="0" smtClean="0"/>
              <a:t>Basic Properties</a:t>
            </a:r>
            <a:endParaRPr lang="en-US" dirty="0"/>
          </a:p>
        </p:txBody>
      </p:sp>
      <p:sp>
        <p:nvSpPr>
          <p:cNvPr id="3" name="Content Placeholder 2"/>
          <p:cNvSpPr>
            <a:spLocks noGrp="1"/>
          </p:cNvSpPr>
          <p:nvPr>
            <p:ph sz="quarter" idx="1"/>
          </p:nvPr>
        </p:nvSpPr>
        <p:spPr>
          <a:xfrm>
            <a:off x="381000" y="990600"/>
            <a:ext cx="8077200" cy="4953000"/>
          </a:xfrm>
        </p:spPr>
        <p:txBody>
          <a:bodyPr/>
          <a:lstStyle/>
          <a:p>
            <a:pPr marL="514350" indent="-514350">
              <a:buFont typeface="+mj-lt"/>
              <a:buAutoNum type="arabicPeriod"/>
            </a:pP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a:t>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a:t> </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a:t> </a:t>
            </a:r>
          </a:p>
        </p:txBody>
      </p:sp>
      <p:graphicFrame>
        <p:nvGraphicFramePr>
          <p:cNvPr id="7" name="Object 4"/>
          <p:cNvGraphicFramePr>
            <a:graphicFrameLocks noChangeAspect="1"/>
          </p:cNvGraphicFramePr>
          <p:nvPr>
            <p:extLst>
              <p:ext uri="{D42A27DB-BD31-4B8C-83A1-F6EECF244321}">
                <p14:modId xmlns:p14="http://schemas.microsoft.com/office/powerpoint/2010/main" val="1015006171"/>
              </p:ext>
            </p:extLst>
          </p:nvPr>
        </p:nvGraphicFramePr>
        <p:xfrm>
          <a:off x="914400" y="1066800"/>
          <a:ext cx="1743363" cy="457200"/>
        </p:xfrm>
        <a:graphic>
          <a:graphicData uri="http://schemas.openxmlformats.org/presentationml/2006/ole">
            <mc:AlternateContent xmlns:mc="http://schemas.openxmlformats.org/markup-compatibility/2006">
              <mc:Choice xmlns:v="urn:schemas-microsoft-com:vml" Requires="v">
                <p:oleObj spid="_x0000_s1080" name="Equation" r:id="rId3" imgW="774360" imgH="203040" progId="Equation.3">
                  <p:embed/>
                </p:oleObj>
              </mc:Choice>
              <mc:Fallback>
                <p:oleObj name="Equation" r:id="rId3" imgW="77436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066800"/>
                        <a:ext cx="17433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TextBox 7"/>
          <p:cNvSpPr txBox="1"/>
          <p:nvPr/>
        </p:nvSpPr>
        <p:spPr>
          <a:xfrm>
            <a:off x="3657600" y="1066800"/>
            <a:ext cx="4537139" cy="369332"/>
          </a:xfrm>
          <a:prstGeom prst="rect">
            <a:avLst/>
          </a:prstGeom>
          <a:noFill/>
        </p:spPr>
        <p:txBody>
          <a:bodyPr wrap="none" rtlCol="0">
            <a:spAutoFit/>
          </a:bodyPr>
          <a:lstStyle/>
          <a:p>
            <a:r>
              <a:rPr lang="en-US" dirty="0" smtClean="0"/>
              <a:t>The probability of an event is between 0 and 1</a:t>
            </a:r>
            <a:endParaRPr lang="en-US" dirty="0"/>
          </a:p>
        </p:txBody>
      </p:sp>
      <p:graphicFrame>
        <p:nvGraphicFramePr>
          <p:cNvPr id="9" name="Object 5"/>
          <p:cNvGraphicFramePr>
            <a:graphicFrameLocks noChangeAspect="1"/>
          </p:cNvGraphicFramePr>
          <p:nvPr>
            <p:extLst>
              <p:ext uri="{D42A27DB-BD31-4B8C-83A1-F6EECF244321}">
                <p14:modId xmlns:p14="http://schemas.microsoft.com/office/powerpoint/2010/main" val="1506026623"/>
              </p:ext>
            </p:extLst>
          </p:nvPr>
        </p:nvGraphicFramePr>
        <p:xfrm>
          <a:off x="762000" y="2057400"/>
          <a:ext cx="2819400" cy="368549"/>
        </p:xfrm>
        <a:graphic>
          <a:graphicData uri="http://schemas.openxmlformats.org/presentationml/2006/ole">
            <mc:AlternateContent xmlns:mc="http://schemas.openxmlformats.org/markup-compatibility/2006">
              <mc:Choice xmlns:v="urn:schemas-microsoft-com:vml" Requires="v">
                <p:oleObj spid="_x0000_s1081" name="Equation" r:id="rId5" imgW="1295280" imgH="203040" progId="Equation.3">
                  <p:embed/>
                </p:oleObj>
              </mc:Choice>
              <mc:Fallback>
                <p:oleObj name="Equation" r:id="rId5" imgW="1295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057400"/>
                        <a:ext cx="2819400" cy="368549"/>
                      </a:xfrm>
                      <a:prstGeom prst="rect">
                        <a:avLst/>
                      </a:prstGeom>
                      <a:noFill/>
                    </p:spPr>
                  </p:pic>
                </p:oleObj>
              </mc:Fallback>
            </mc:AlternateContent>
          </a:graphicData>
        </a:graphic>
      </p:graphicFrame>
      <p:sp>
        <p:nvSpPr>
          <p:cNvPr id="10" name="TextBox 9"/>
          <p:cNvSpPr txBox="1"/>
          <p:nvPr/>
        </p:nvSpPr>
        <p:spPr>
          <a:xfrm>
            <a:off x="3994165" y="2069068"/>
            <a:ext cx="4845035" cy="369332"/>
          </a:xfrm>
          <a:prstGeom prst="rect">
            <a:avLst/>
          </a:prstGeom>
          <a:noFill/>
        </p:spPr>
        <p:txBody>
          <a:bodyPr wrap="square" rtlCol="0">
            <a:spAutoFit/>
          </a:bodyPr>
          <a:lstStyle/>
          <a:p>
            <a:r>
              <a:rPr lang="en-US" dirty="0" smtClean="0"/>
              <a:t>The set of all outcomes of a trial must have probability 1</a:t>
            </a:r>
            <a:endParaRPr lang="en-US" dirty="0"/>
          </a:p>
        </p:txBody>
      </p:sp>
      <p:graphicFrame>
        <p:nvGraphicFramePr>
          <p:cNvPr id="11" name="Object 6"/>
          <p:cNvGraphicFramePr>
            <a:graphicFrameLocks noChangeAspect="1"/>
          </p:cNvGraphicFramePr>
          <p:nvPr>
            <p:extLst>
              <p:ext uri="{D42A27DB-BD31-4B8C-83A1-F6EECF244321}">
                <p14:modId xmlns:p14="http://schemas.microsoft.com/office/powerpoint/2010/main" val="3487477967"/>
              </p:ext>
            </p:extLst>
          </p:nvPr>
        </p:nvGraphicFramePr>
        <p:xfrm>
          <a:off x="838199" y="2971800"/>
          <a:ext cx="2162431" cy="452602"/>
        </p:xfrm>
        <a:graphic>
          <a:graphicData uri="http://schemas.openxmlformats.org/presentationml/2006/ole">
            <mc:AlternateContent xmlns:mc="http://schemas.openxmlformats.org/markup-compatibility/2006">
              <mc:Choice xmlns:v="urn:schemas-microsoft-com:vml" Requires="v">
                <p:oleObj spid="_x0000_s1082" name="Equation" r:id="rId7" imgW="1091880" imgH="228600" progId="Equation.3">
                  <p:embed/>
                </p:oleObj>
              </mc:Choice>
              <mc:Fallback>
                <p:oleObj name="Equation" r:id="rId7" imgW="109188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199" y="2971800"/>
                        <a:ext cx="2162431" cy="452602"/>
                      </a:xfrm>
                      <a:prstGeom prst="rect">
                        <a:avLst/>
                      </a:prstGeom>
                      <a:noFill/>
                    </p:spPr>
                  </p:pic>
                </p:oleObj>
              </mc:Fallback>
            </mc:AlternateContent>
          </a:graphicData>
        </a:graphic>
      </p:graphicFrame>
      <p:graphicFrame>
        <p:nvGraphicFramePr>
          <p:cNvPr id="12" name="Object 7"/>
          <p:cNvGraphicFramePr>
            <a:graphicFrameLocks noChangeAspect="1"/>
          </p:cNvGraphicFramePr>
          <p:nvPr>
            <p:extLst>
              <p:ext uri="{D42A27DB-BD31-4B8C-83A1-F6EECF244321}">
                <p14:modId xmlns:p14="http://schemas.microsoft.com/office/powerpoint/2010/main" val="1342674380"/>
              </p:ext>
            </p:extLst>
          </p:nvPr>
        </p:nvGraphicFramePr>
        <p:xfrm>
          <a:off x="814387" y="3609974"/>
          <a:ext cx="2243668" cy="504825"/>
        </p:xfrm>
        <a:graphic>
          <a:graphicData uri="http://schemas.openxmlformats.org/presentationml/2006/ole">
            <mc:AlternateContent xmlns:mc="http://schemas.openxmlformats.org/markup-compatibility/2006">
              <mc:Choice xmlns:v="urn:schemas-microsoft-com:vml" Requires="v">
                <p:oleObj spid="_x0000_s1083" name="Equation" r:id="rId9" imgW="1015920" imgH="228600" progId="Equation.3">
                  <p:embed/>
                </p:oleObj>
              </mc:Choice>
              <mc:Fallback>
                <p:oleObj name="Equation" r:id="rId9" imgW="101592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4387" y="3609974"/>
                        <a:ext cx="2243668" cy="504825"/>
                      </a:xfrm>
                      <a:prstGeom prst="rect">
                        <a:avLst/>
                      </a:prstGeom>
                      <a:noFill/>
                    </p:spPr>
                  </p:pic>
                </p:oleObj>
              </mc:Fallback>
            </mc:AlternateContent>
          </a:graphicData>
        </a:graphic>
      </p:graphicFrame>
      <p:sp>
        <p:nvSpPr>
          <p:cNvPr id="13" name="TextBox 12"/>
          <p:cNvSpPr txBox="1"/>
          <p:nvPr/>
        </p:nvSpPr>
        <p:spPr>
          <a:xfrm>
            <a:off x="1498226" y="3276600"/>
            <a:ext cx="386644" cy="369332"/>
          </a:xfrm>
          <a:prstGeom prst="rect">
            <a:avLst/>
          </a:prstGeom>
          <a:noFill/>
        </p:spPr>
        <p:txBody>
          <a:bodyPr wrap="none" rtlCol="0">
            <a:spAutoFit/>
          </a:bodyPr>
          <a:lstStyle/>
          <a:p>
            <a:r>
              <a:rPr lang="en-US" dirty="0" smtClean="0"/>
              <a:t>or</a:t>
            </a:r>
            <a:endParaRPr lang="en-US" dirty="0"/>
          </a:p>
        </p:txBody>
      </p:sp>
      <p:sp>
        <p:nvSpPr>
          <p:cNvPr id="14" name="TextBox 13"/>
          <p:cNvSpPr txBox="1"/>
          <p:nvPr/>
        </p:nvSpPr>
        <p:spPr>
          <a:xfrm>
            <a:off x="3708026" y="3200400"/>
            <a:ext cx="5054974" cy="646331"/>
          </a:xfrm>
          <a:prstGeom prst="rect">
            <a:avLst/>
          </a:prstGeom>
          <a:noFill/>
        </p:spPr>
        <p:txBody>
          <a:bodyPr wrap="none" rtlCol="0">
            <a:spAutoFit/>
          </a:bodyPr>
          <a:lstStyle/>
          <a:p>
            <a:r>
              <a:rPr lang="en-US" dirty="0" smtClean="0"/>
              <a:t>The Probability of an event occurring is 1 minus the </a:t>
            </a:r>
          </a:p>
          <a:p>
            <a:r>
              <a:rPr lang="en-US" dirty="0" smtClean="0"/>
              <a:t>Probability that it does not occur.</a:t>
            </a:r>
            <a:endParaRPr lang="en-US" dirty="0"/>
          </a:p>
        </p:txBody>
      </p:sp>
      <p:graphicFrame>
        <p:nvGraphicFramePr>
          <p:cNvPr id="15" name="Object 8"/>
          <p:cNvGraphicFramePr>
            <a:graphicFrameLocks noChangeAspect="1"/>
          </p:cNvGraphicFramePr>
          <p:nvPr>
            <p:extLst>
              <p:ext uri="{D42A27DB-BD31-4B8C-83A1-F6EECF244321}">
                <p14:modId xmlns:p14="http://schemas.microsoft.com/office/powerpoint/2010/main" val="3161590220"/>
              </p:ext>
            </p:extLst>
          </p:nvPr>
        </p:nvGraphicFramePr>
        <p:xfrm>
          <a:off x="742666" y="5350586"/>
          <a:ext cx="5143500" cy="457200"/>
        </p:xfrm>
        <a:graphic>
          <a:graphicData uri="http://schemas.openxmlformats.org/presentationml/2006/ole">
            <mc:AlternateContent xmlns:mc="http://schemas.openxmlformats.org/markup-compatibility/2006">
              <mc:Choice xmlns:v="urn:schemas-microsoft-com:vml" Requires="v">
                <p:oleObj spid="_x0000_s1084" name="Equation" r:id="rId11" imgW="2286000" imgH="203040" progId="Equation.3">
                  <p:embed/>
                </p:oleObj>
              </mc:Choice>
              <mc:Fallback>
                <p:oleObj name="Equation" r:id="rId11" imgW="228600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2666" y="5350586"/>
                        <a:ext cx="5143500"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TextBox 15"/>
          <p:cNvSpPr txBox="1"/>
          <p:nvPr/>
        </p:nvSpPr>
        <p:spPr>
          <a:xfrm>
            <a:off x="6679801" y="5433072"/>
            <a:ext cx="2083199" cy="369332"/>
          </a:xfrm>
          <a:prstGeom prst="rect">
            <a:avLst/>
          </a:prstGeom>
          <a:noFill/>
        </p:spPr>
        <p:txBody>
          <a:bodyPr wrap="none" rtlCol="0">
            <a:spAutoFit/>
          </a:bodyPr>
          <a:lstStyle/>
          <a:p>
            <a:r>
              <a:rPr lang="en-US" dirty="0" smtClean="0"/>
              <a:t>If events are disjoint</a:t>
            </a:r>
            <a:endParaRPr lang="en-US" dirty="0"/>
          </a:p>
        </p:txBody>
      </p:sp>
      <p:graphicFrame>
        <p:nvGraphicFramePr>
          <p:cNvPr id="17" name="Object 9"/>
          <p:cNvGraphicFramePr>
            <a:graphicFrameLocks noChangeAspect="1"/>
          </p:cNvGraphicFramePr>
          <p:nvPr>
            <p:extLst>
              <p:ext uri="{D42A27DB-BD31-4B8C-83A1-F6EECF244321}">
                <p14:modId xmlns:p14="http://schemas.microsoft.com/office/powerpoint/2010/main" val="399938962"/>
              </p:ext>
            </p:extLst>
          </p:nvPr>
        </p:nvGraphicFramePr>
        <p:xfrm>
          <a:off x="762000" y="4284597"/>
          <a:ext cx="5286375" cy="457200"/>
        </p:xfrm>
        <a:graphic>
          <a:graphicData uri="http://schemas.openxmlformats.org/presentationml/2006/ole">
            <mc:AlternateContent xmlns:mc="http://schemas.openxmlformats.org/markup-compatibility/2006">
              <mc:Choice xmlns:v="urn:schemas-microsoft-com:vml" Requires="v">
                <p:oleObj spid="_x0000_s1085" name="Equation" r:id="rId13" imgW="2349360" imgH="203040" progId="Equation.3">
                  <p:embed/>
                </p:oleObj>
              </mc:Choice>
              <mc:Fallback>
                <p:oleObj name="Equation" r:id="rId13" imgW="234936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 y="4284597"/>
                        <a:ext cx="5286375"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8" name="TextBox 17"/>
          <p:cNvSpPr txBox="1"/>
          <p:nvPr/>
        </p:nvSpPr>
        <p:spPr>
          <a:xfrm>
            <a:off x="6324600" y="4390662"/>
            <a:ext cx="2438400" cy="369332"/>
          </a:xfrm>
          <a:prstGeom prst="rect">
            <a:avLst/>
          </a:prstGeom>
          <a:noFill/>
        </p:spPr>
        <p:txBody>
          <a:bodyPr wrap="square" rtlCol="0">
            <a:spAutoFit/>
          </a:bodyPr>
          <a:lstStyle/>
          <a:p>
            <a:r>
              <a:rPr lang="en-US" dirty="0" smtClean="0"/>
              <a:t>If events are independent</a:t>
            </a:r>
            <a:endParaRPr lang="en-US" dirty="0"/>
          </a:p>
        </p:txBody>
      </p:sp>
    </p:spTree>
    <p:extLst>
      <p:ext uri="{BB962C8B-B14F-4D97-AF65-F5344CB8AC3E}">
        <p14:creationId xmlns:p14="http://schemas.microsoft.com/office/powerpoint/2010/main" val="233978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4" grpId="0"/>
      <p:bldP spid="16"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31838"/>
          </a:xfrm>
        </p:spPr>
        <p:txBody>
          <a:bodyPr>
            <a:normAutofit fontScale="90000"/>
          </a:bodyPr>
          <a:lstStyle/>
          <a:p>
            <a:r>
              <a:rPr lang="en-US" dirty="0" smtClean="0"/>
              <a:t>Example</a:t>
            </a:r>
            <a:endParaRPr lang="en-US" dirty="0"/>
          </a:p>
        </p:txBody>
      </p:sp>
      <p:sp>
        <p:nvSpPr>
          <p:cNvPr id="3" name="Content Placeholder 2"/>
          <p:cNvSpPr>
            <a:spLocks noGrp="1"/>
          </p:cNvSpPr>
          <p:nvPr>
            <p:ph sz="quarter" idx="1"/>
          </p:nvPr>
        </p:nvSpPr>
        <p:spPr>
          <a:xfrm>
            <a:off x="228600" y="990600"/>
            <a:ext cx="8534400" cy="5181600"/>
          </a:xfrm>
        </p:spPr>
        <p:txBody>
          <a:bodyPr>
            <a:normAutofit/>
          </a:bodyPr>
          <a:lstStyle/>
          <a:p>
            <a:r>
              <a:rPr lang="en-US" sz="2400" dirty="0" smtClean="0"/>
              <a:t>In 2001 M&amp;M’s decided to add another color to the standard color lineup of brown, yellow, red orange, blue and green.  To decide which color to add, they surveyed people in nearly every country of the world and asked them to vote among purple, pink, and teal. </a:t>
            </a:r>
          </a:p>
          <a:p>
            <a:r>
              <a:rPr lang="en-US" sz="2400" dirty="0" smtClean="0"/>
              <a:t>In </a:t>
            </a:r>
            <a:r>
              <a:rPr lang="en-US" sz="2400" dirty="0"/>
              <a:t>Japan the percentages were 38% pink, 36% teal, and only 16% purple.  </a:t>
            </a:r>
            <a:endParaRPr lang="en-US" sz="2800" dirty="0" smtClean="0"/>
          </a:p>
          <a:p>
            <a:pPr marL="788670" lvl="1" indent="-514350">
              <a:lnSpc>
                <a:spcPct val="140000"/>
              </a:lnSpc>
              <a:buFont typeface="+mj-lt"/>
              <a:buAutoNum type="arabicPeriod"/>
            </a:pPr>
            <a:r>
              <a:rPr lang="en-US" dirty="0"/>
              <a:t>List the sample space for the random event of choosing a </a:t>
            </a:r>
            <a:r>
              <a:rPr lang="en-US" dirty="0" smtClean="0"/>
              <a:t>color.</a:t>
            </a:r>
          </a:p>
          <a:p>
            <a:pPr marL="788670" lvl="1" indent="-514350">
              <a:lnSpc>
                <a:spcPct val="140000"/>
              </a:lnSpc>
              <a:buFont typeface="+mj-lt"/>
              <a:buAutoNum type="arabicPeriod"/>
            </a:pPr>
            <a:r>
              <a:rPr lang="en-US" dirty="0" smtClean="0"/>
              <a:t>Verify the first two probability properties are true. </a:t>
            </a:r>
            <a:endParaRPr lang="en-US" dirty="0"/>
          </a:p>
          <a:p>
            <a:pPr marL="788670" lvl="1" indent="-514350">
              <a:lnSpc>
                <a:spcPct val="140000"/>
              </a:lnSpc>
              <a:buFont typeface="+mj-lt"/>
              <a:buAutoNum type="arabicPeriod"/>
            </a:pPr>
            <a:r>
              <a:rPr lang="en-US" dirty="0" smtClean="0"/>
              <a:t>Run into issues with #2</a:t>
            </a:r>
            <a:r>
              <a:rPr lang="en-US" dirty="0"/>
              <a:t>? Identify a new event for no preference (none) and </a:t>
            </a:r>
            <a:r>
              <a:rPr lang="en-US" dirty="0" smtClean="0"/>
              <a:t>assign </a:t>
            </a:r>
            <a:r>
              <a:rPr lang="en-US" dirty="0"/>
              <a:t>it a probability.</a:t>
            </a:r>
          </a:p>
          <a:p>
            <a:pPr marL="788670" lvl="1" indent="-514350">
              <a:buFont typeface="+mj-lt"/>
              <a:buAutoNum type="arabicPeriod"/>
            </a:pPr>
            <a:endParaRPr lang="en-US" dirty="0" smtClean="0"/>
          </a:p>
          <a:p>
            <a:pPr marL="788670" lvl="1" indent="-514350">
              <a:buFont typeface="+mj-lt"/>
              <a:buAutoNum type="arabicPeriod"/>
            </a:pPr>
            <a:endParaRPr lang="en-US" dirty="0"/>
          </a:p>
          <a:p>
            <a:pPr marL="514350" indent="-51435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28600"/>
            <a:ext cx="8458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P(</a:t>
            </a:r>
            <a:r>
              <a:rPr kumimoji="0" lang="en-US" sz="2400" b="1" i="0" u="none" strike="noStrike" kern="1200" cap="none" spc="0" normalizeH="0" baseline="0" noProof="0" dirty="0" smtClean="0">
                <a:ln>
                  <a:noFill/>
                </a:ln>
                <a:solidFill>
                  <a:schemeClr val="accent2">
                    <a:lumMod val="60000"/>
                    <a:lumOff val="40000"/>
                  </a:schemeClr>
                </a:solidFill>
                <a:effectLst/>
                <a:uLnTx/>
                <a:uFillTx/>
                <a:latin typeface="+mj-lt"/>
                <a:ea typeface="+mj-ea"/>
                <a:cs typeface="+mj-cs"/>
              </a:rPr>
              <a:t>pink</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)=.38	    P(</a:t>
            </a:r>
            <a:r>
              <a:rPr kumimoji="0" lang="en-US" sz="2400" b="1" i="0" u="none" strike="noStrike" kern="1200" cap="none" spc="0" normalizeH="0" baseline="0" noProof="0" dirty="0" smtClean="0">
                <a:ln>
                  <a:noFill/>
                </a:ln>
                <a:solidFill>
                  <a:srgbClr val="00B0F0"/>
                </a:solidFill>
                <a:effectLst/>
                <a:uLnTx/>
                <a:uFillTx/>
                <a:latin typeface="+mj-lt"/>
                <a:ea typeface="+mj-ea"/>
                <a:cs typeface="+mj-cs"/>
              </a:rPr>
              <a:t>teal</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)=.36     P(</a:t>
            </a:r>
            <a:r>
              <a:rPr kumimoji="0" lang="en-US" sz="2400" b="1" i="0" u="none" strike="noStrike" kern="1200" cap="none" spc="0" normalizeH="0" baseline="0" noProof="0" dirty="0" smtClean="0">
                <a:ln>
                  <a:noFill/>
                </a:ln>
                <a:solidFill>
                  <a:srgbClr val="7030A0"/>
                </a:solidFill>
                <a:effectLst/>
                <a:uLnTx/>
                <a:uFillTx/>
                <a:latin typeface="+mj-lt"/>
                <a:ea typeface="+mj-ea"/>
                <a:cs typeface="+mj-cs"/>
              </a:rPr>
              <a:t>purple</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)=.16</a:t>
            </a:r>
            <a:r>
              <a:rPr kumimoji="0" lang="en-US" sz="2400" b="1" i="0" u="none" strike="noStrike" kern="1200" cap="none" spc="0" normalizeH="0" noProof="0" dirty="0" smtClean="0">
                <a:ln>
                  <a:noFill/>
                </a:ln>
                <a:solidFill>
                  <a:schemeClr val="tx1"/>
                </a:solidFill>
                <a:effectLst/>
                <a:uLnTx/>
                <a:uFillTx/>
                <a:latin typeface="+mj-lt"/>
                <a:ea typeface="+mj-ea"/>
                <a:cs typeface="+mj-cs"/>
              </a:rPr>
              <a:t>   </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P(none) =.10</a:t>
            </a:r>
          </a:p>
        </p:txBody>
      </p:sp>
      <p:sp>
        <p:nvSpPr>
          <p:cNvPr id="5" name="TextBox 4"/>
          <p:cNvSpPr txBox="1"/>
          <p:nvPr/>
        </p:nvSpPr>
        <p:spPr>
          <a:xfrm>
            <a:off x="228600" y="1371600"/>
            <a:ext cx="8240396" cy="830997"/>
          </a:xfrm>
          <a:prstGeom prst="rect">
            <a:avLst/>
          </a:prstGeom>
          <a:noFill/>
        </p:spPr>
        <p:txBody>
          <a:bodyPr wrap="square" rtlCol="0">
            <a:spAutoFit/>
          </a:bodyPr>
          <a:lstStyle/>
          <a:p>
            <a:pPr marL="342900" indent="-342900">
              <a:buAutoNum type="arabicPeriod"/>
            </a:pPr>
            <a:r>
              <a:rPr lang="en-US" sz="2400" dirty="0" smtClean="0"/>
              <a:t>What is the probability that a Japanese survey respondent selected at random preferred either pink or teal?</a:t>
            </a:r>
            <a:endParaRPr lang="en-US" sz="2400" dirty="0"/>
          </a:p>
        </p:txBody>
      </p:sp>
      <p:sp>
        <p:nvSpPr>
          <p:cNvPr id="6" name="TextBox 5"/>
          <p:cNvSpPr txBox="1"/>
          <p:nvPr/>
        </p:nvSpPr>
        <p:spPr>
          <a:xfrm>
            <a:off x="304800" y="2819400"/>
            <a:ext cx="8458200" cy="830997"/>
          </a:xfrm>
          <a:prstGeom prst="rect">
            <a:avLst/>
          </a:prstGeom>
          <a:noFill/>
        </p:spPr>
        <p:txBody>
          <a:bodyPr wrap="square" rtlCol="0">
            <a:spAutoFit/>
          </a:bodyPr>
          <a:lstStyle/>
          <a:p>
            <a:pPr marL="342900" indent="-342900"/>
            <a:r>
              <a:rPr lang="en-US" sz="2400" dirty="0" smtClean="0"/>
              <a:t>2. If we pick two respondents at random, what is the probability that they both said purple?</a:t>
            </a:r>
            <a:endParaRPr lang="en-US" sz="2400" dirty="0"/>
          </a:p>
        </p:txBody>
      </p:sp>
      <p:sp>
        <p:nvSpPr>
          <p:cNvPr id="7" name="TextBox 6"/>
          <p:cNvSpPr txBox="1"/>
          <p:nvPr/>
        </p:nvSpPr>
        <p:spPr>
          <a:xfrm>
            <a:off x="381000" y="4503003"/>
            <a:ext cx="8305800" cy="830997"/>
          </a:xfrm>
          <a:prstGeom prst="rect">
            <a:avLst/>
          </a:prstGeom>
          <a:noFill/>
        </p:spPr>
        <p:txBody>
          <a:bodyPr wrap="square" rtlCol="0">
            <a:spAutoFit/>
          </a:bodyPr>
          <a:lstStyle/>
          <a:p>
            <a:pPr marL="342900" indent="-342900"/>
            <a:r>
              <a:rPr lang="en-US" sz="2400" dirty="0"/>
              <a:t>3</a:t>
            </a:r>
            <a:r>
              <a:rPr lang="en-US" sz="2400" dirty="0" smtClean="0"/>
              <a:t>. If we pick three respondents at random, what is the probability that at least one preferred purple?</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1380671035"/>
              </p:ext>
            </p:extLst>
          </p:nvPr>
        </p:nvGraphicFramePr>
        <p:xfrm>
          <a:off x="1447799" y="2286000"/>
          <a:ext cx="5929313" cy="381000"/>
        </p:xfrm>
        <a:graphic>
          <a:graphicData uri="http://schemas.openxmlformats.org/presentationml/2006/ole">
            <mc:AlternateContent xmlns:mc="http://schemas.openxmlformats.org/markup-compatibility/2006">
              <mc:Choice xmlns:v="urn:schemas-microsoft-com:vml" Requires="v">
                <p:oleObj spid="_x0000_s25646" name="Equation" r:id="rId3" imgW="3162240" imgH="203040" progId="Equation.3">
                  <p:embed/>
                </p:oleObj>
              </mc:Choice>
              <mc:Fallback>
                <p:oleObj name="Equation" r:id="rId3" imgW="31622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799" y="2286000"/>
                        <a:ext cx="5929313"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extLst>
              <p:ext uri="{D42A27DB-BD31-4B8C-83A1-F6EECF244321}">
                <p14:modId xmlns:p14="http://schemas.microsoft.com/office/powerpoint/2010/main" val="7232371"/>
              </p:ext>
            </p:extLst>
          </p:nvPr>
        </p:nvGraphicFramePr>
        <p:xfrm>
          <a:off x="762000" y="3886200"/>
          <a:ext cx="7596187" cy="381000"/>
        </p:xfrm>
        <a:graphic>
          <a:graphicData uri="http://schemas.openxmlformats.org/presentationml/2006/ole">
            <mc:AlternateContent xmlns:mc="http://schemas.openxmlformats.org/markup-compatibility/2006">
              <mc:Choice xmlns:v="urn:schemas-microsoft-com:vml" Requires="v">
                <p:oleObj spid="_x0000_s25647" name="Equation" r:id="rId5" imgW="4051080" imgH="203040" progId="Equation.3">
                  <p:embed/>
                </p:oleObj>
              </mc:Choice>
              <mc:Fallback>
                <p:oleObj name="Equation" r:id="rId5" imgW="40510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886200"/>
                        <a:ext cx="7596187"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5604" name="Object 4"/>
          <p:cNvGraphicFramePr>
            <a:graphicFrameLocks noChangeAspect="1"/>
          </p:cNvGraphicFramePr>
          <p:nvPr>
            <p:extLst>
              <p:ext uri="{D42A27DB-BD31-4B8C-83A1-F6EECF244321}">
                <p14:modId xmlns:p14="http://schemas.microsoft.com/office/powerpoint/2010/main" val="3785504606"/>
              </p:ext>
            </p:extLst>
          </p:nvPr>
        </p:nvGraphicFramePr>
        <p:xfrm>
          <a:off x="228600" y="5562600"/>
          <a:ext cx="8739188" cy="381000"/>
        </p:xfrm>
        <a:graphic>
          <a:graphicData uri="http://schemas.openxmlformats.org/presentationml/2006/ole">
            <mc:AlternateContent xmlns:mc="http://schemas.openxmlformats.org/markup-compatibility/2006">
              <mc:Choice xmlns:v="urn:schemas-microsoft-com:vml" Requires="v">
                <p:oleObj spid="_x0000_s25648" name="Equation" r:id="rId7" imgW="4660560" imgH="203040" progId="Equation.3">
                  <p:embed/>
                </p:oleObj>
              </mc:Choice>
              <mc:Fallback>
                <p:oleObj name="Equation" r:id="rId7" imgW="466056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562600"/>
                        <a:ext cx="8739188"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hard way:</a:t>
            </a:r>
            <a:endParaRPr lang="en-US" dirty="0"/>
          </a:p>
        </p:txBody>
      </p:sp>
      <p:graphicFrame>
        <p:nvGraphicFramePr>
          <p:cNvPr id="26626" name="Object 2"/>
          <p:cNvGraphicFramePr>
            <a:graphicFrameLocks noChangeAspect="1"/>
          </p:cNvGraphicFramePr>
          <p:nvPr/>
        </p:nvGraphicFramePr>
        <p:xfrm>
          <a:off x="1295400" y="1524000"/>
          <a:ext cx="6167437" cy="809625"/>
        </p:xfrm>
        <a:graphic>
          <a:graphicData uri="http://schemas.openxmlformats.org/presentationml/2006/ole">
            <mc:AlternateContent xmlns:mc="http://schemas.openxmlformats.org/markup-compatibility/2006">
              <mc:Choice xmlns:v="urn:schemas-microsoft-com:vml" Requires="v">
                <p:oleObj spid="_x0000_s26667" name="Equation" r:id="rId3" imgW="3288960" imgH="431640" progId="Equation.3">
                  <p:embed/>
                </p:oleObj>
              </mc:Choice>
              <mc:Fallback>
                <p:oleObj name="Equation" r:id="rId3" imgW="32889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524000"/>
                        <a:ext cx="6167437" cy="8096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6627" name="Object 3"/>
          <p:cNvGraphicFramePr>
            <a:graphicFrameLocks noChangeAspect="1"/>
          </p:cNvGraphicFramePr>
          <p:nvPr/>
        </p:nvGraphicFramePr>
        <p:xfrm>
          <a:off x="217488" y="3033713"/>
          <a:ext cx="8477250" cy="381000"/>
        </p:xfrm>
        <a:graphic>
          <a:graphicData uri="http://schemas.openxmlformats.org/presentationml/2006/ole">
            <mc:AlternateContent xmlns:mc="http://schemas.openxmlformats.org/markup-compatibility/2006">
              <mc:Choice xmlns:v="urn:schemas-microsoft-com:vml" Requires="v">
                <p:oleObj spid="_x0000_s26668" name="Equation" r:id="rId5" imgW="4520880" imgH="203040" progId="Equation.3">
                  <p:embed/>
                </p:oleObj>
              </mc:Choice>
              <mc:Fallback>
                <p:oleObj name="Equation" r:id="rId5" imgW="45208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3033713"/>
                        <a:ext cx="847725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6628" name="Object 4"/>
          <p:cNvGraphicFramePr>
            <a:graphicFrameLocks noChangeAspect="1"/>
          </p:cNvGraphicFramePr>
          <p:nvPr/>
        </p:nvGraphicFramePr>
        <p:xfrm>
          <a:off x="2900363" y="3733800"/>
          <a:ext cx="3286125" cy="381000"/>
        </p:xfrm>
        <a:graphic>
          <a:graphicData uri="http://schemas.openxmlformats.org/presentationml/2006/ole">
            <mc:AlternateContent xmlns:mc="http://schemas.openxmlformats.org/markup-compatibility/2006">
              <mc:Choice xmlns:v="urn:schemas-microsoft-com:vml" Requires="v">
                <p:oleObj spid="_x0000_s26669" name="Equation" r:id="rId7" imgW="1752480" imgH="203040" progId="Equation.3">
                  <p:embed/>
                </p:oleObj>
              </mc:Choice>
              <mc:Fallback>
                <p:oleObj name="Equation" r:id="rId7" imgW="175248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0363" y="3733800"/>
                        <a:ext cx="3286125"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you’ll learn</a:t>
            </a:r>
            <a:endParaRPr lang="en-US" dirty="0"/>
          </a:p>
        </p:txBody>
      </p:sp>
      <p:sp>
        <p:nvSpPr>
          <p:cNvPr id="3" name="Content Placeholder 2"/>
          <p:cNvSpPr>
            <a:spLocks noGrp="1"/>
          </p:cNvSpPr>
          <p:nvPr>
            <p:ph sz="quarter" idx="1"/>
          </p:nvPr>
        </p:nvSpPr>
        <p:spPr/>
        <p:txBody>
          <a:bodyPr/>
          <a:lstStyle/>
          <a:p>
            <a:r>
              <a:rPr lang="en-US" dirty="0" smtClean="0"/>
              <a:t>Fundamental Counting principal</a:t>
            </a:r>
          </a:p>
          <a:p>
            <a:pPr marL="0" indent="0">
              <a:buNone/>
            </a:pPr>
            <a:endParaRPr lang="en-US" dirty="0" smtClean="0"/>
          </a:p>
          <a:p>
            <a:r>
              <a:rPr lang="en-US" dirty="0" smtClean="0"/>
              <a:t>Foundational terms for Probability</a:t>
            </a:r>
          </a:p>
          <a:p>
            <a:pPr marL="0" indent="0">
              <a:buNone/>
            </a:pPr>
            <a:endParaRPr lang="en-US" dirty="0" smtClean="0"/>
          </a:p>
          <a:p>
            <a:r>
              <a:rPr lang="en-US" dirty="0" smtClean="0"/>
              <a:t>Probability Models </a:t>
            </a:r>
          </a:p>
          <a:p>
            <a:pPr marL="0" indent="0">
              <a:buNone/>
            </a:pPr>
            <a:endParaRPr lang="en-US" dirty="0" smtClean="0"/>
          </a:p>
          <a:p>
            <a:r>
              <a:rPr lang="en-US" dirty="0" smtClean="0"/>
              <a:t>Basic probability calculations  </a:t>
            </a:r>
          </a:p>
          <a:p>
            <a:endParaRPr lang="en-US" dirty="0" smtClean="0"/>
          </a:p>
          <a:p>
            <a:endParaRPr lang="en-US" dirty="0"/>
          </a:p>
        </p:txBody>
      </p:sp>
    </p:spTree>
    <p:extLst>
      <p:ext uri="{BB962C8B-B14F-4D97-AF65-F5344CB8AC3E}">
        <p14:creationId xmlns:p14="http://schemas.microsoft.com/office/powerpoint/2010/main" val="3403230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43000"/>
          </a:xfrm>
        </p:spPr>
        <p:txBody>
          <a:bodyPr>
            <a:normAutofit fontScale="90000"/>
          </a:bodyPr>
          <a:lstStyle/>
          <a:p>
            <a:r>
              <a:rPr lang="en-US" dirty="0" smtClean="0"/>
              <a:t>Fundamental Counting Principle (</a:t>
            </a:r>
            <a:r>
              <a:rPr lang="en-US" dirty="0" smtClean="0"/>
              <a:t>FCP)</a:t>
            </a:r>
            <a:endParaRPr lang="en-US" dirty="0"/>
          </a:p>
        </p:txBody>
      </p:sp>
      <p:sp>
        <p:nvSpPr>
          <p:cNvPr id="3" name="Content Placeholder 2"/>
          <p:cNvSpPr>
            <a:spLocks noGrp="1"/>
          </p:cNvSpPr>
          <p:nvPr>
            <p:ph sz="quarter" idx="1"/>
          </p:nvPr>
        </p:nvSpPr>
        <p:spPr>
          <a:xfrm>
            <a:off x="457200" y="1371600"/>
            <a:ext cx="7772400" cy="4953000"/>
          </a:xfrm>
        </p:spPr>
        <p:txBody>
          <a:bodyPr/>
          <a:lstStyle/>
          <a:p>
            <a:pPr>
              <a:buNone/>
            </a:pPr>
            <a:r>
              <a:rPr lang="en-US" dirty="0"/>
              <a:t>You are purchasing a new car.  The possible manufacturers, car sizes, and colors are listed.</a:t>
            </a:r>
          </a:p>
          <a:p>
            <a:pPr>
              <a:buNone/>
            </a:pPr>
            <a:r>
              <a:rPr lang="en-US" dirty="0"/>
              <a:t>		</a:t>
            </a:r>
            <a:r>
              <a:rPr lang="en-US" u="sng" dirty="0"/>
              <a:t>Manufacture: </a:t>
            </a:r>
            <a:r>
              <a:rPr lang="en-US" dirty="0"/>
              <a:t>Ford, GM, Honda</a:t>
            </a:r>
          </a:p>
          <a:p>
            <a:pPr>
              <a:buNone/>
            </a:pPr>
            <a:r>
              <a:rPr lang="en-US" dirty="0"/>
              <a:t>		</a:t>
            </a:r>
            <a:r>
              <a:rPr lang="en-US" u="sng" dirty="0"/>
              <a:t>Car size: </a:t>
            </a:r>
            <a:r>
              <a:rPr lang="en-US" dirty="0"/>
              <a:t>compact, midsize</a:t>
            </a:r>
          </a:p>
          <a:p>
            <a:pPr>
              <a:buNone/>
            </a:pPr>
            <a:r>
              <a:rPr lang="en-US" dirty="0"/>
              <a:t>		</a:t>
            </a:r>
            <a:r>
              <a:rPr lang="en-US" u="sng" dirty="0"/>
              <a:t>Color: </a:t>
            </a:r>
            <a:r>
              <a:rPr lang="en-US" dirty="0"/>
              <a:t>white (W), red (R), black (B), green (G)</a:t>
            </a:r>
          </a:p>
          <a:p>
            <a:pPr>
              <a:buNone/>
            </a:pPr>
            <a:endParaRPr lang="en-US" dirty="0"/>
          </a:p>
          <a:p>
            <a:r>
              <a:rPr lang="en-US" dirty="0" smtClean="0"/>
              <a:t>Using a tree diagram, how </a:t>
            </a:r>
            <a:r>
              <a:rPr lang="en-US" dirty="0"/>
              <a:t>many different ways can you select one manufacturer, one care size, and one color? </a:t>
            </a:r>
          </a:p>
          <a:p>
            <a:endParaRPr lang="en-US" dirty="0"/>
          </a:p>
        </p:txBody>
      </p:sp>
    </p:spTree>
    <p:extLst>
      <p:ext uri="{BB962C8B-B14F-4D97-AF65-F5344CB8AC3E}">
        <p14:creationId xmlns:p14="http://schemas.microsoft.com/office/powerpoint/2010/main" val="2814841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FCP-New </a:t>
            </a:r>
            <a:r>
              <a:rPr lang="en-US" dirty="0" smtClean="0"/>
              <a:t>Car</a:t>
            </a:r>
            <a:endParaRPr lang="en-US" dirty="0"/>
          </a:p>
        </p:txBody>
      </p:sp>
      <p:sp>
        <p:nvSpPr>
          <p:cNvPr id="3" name="Content Placeholder 2"/>
          <p:cNvSpPr>
            <a:spLocks noGrp="1"/>
          </p:cNvSpPr>
          <p:nvPr>
            <p:ph sz="quarter" idx="1"/>
          </p:nvPr>
        </p:nvSpPr>
        <p:spPr>
          <a:xfrm>
            <a:off x="304800" y="1676400"/>
            <a:ext cx="3657600" cy="609600"/>
          </a:xfrm>
        </p:spPr>
        <p:txBody>
          <a:bodyPr/>
          <a:lstStyle/>
          <a:p>
            <a:r>
              <a:rPr lang="en-US" dirty="0" smtClean="0"/>
              <a:t>How many ways are there? </a:t>
            </a:r>
            <a:endParaRPr lang="en-US" dirty="0"/>
          </a:p>
        </p:txBody>
      </p:sp>
      <p:pic>
        <p:nvPicPr>
          <p:cNvPr id="5" name="Picture 4"/>
          <p:cNvPicPr>
            <a:picLocks noChangeAspect="1"/>
          </p:cNvPicPr>
          <p:nvPr/>
        </p:nvPicPr>
        <p:blipFill>
          <a:blip r:embed="rId2"/>
          <a:stretch>
            <a:fillRect/>
          </a:stretch>
        </p:blipFill>
        <p:spPr>
          <a:xfrm>
            <a:off x="4076700" y="609600"/>
            <a:ext cx="4152900" cy="5461000"/>
          </a:xfrm>
          <a:prstGeom prst="rect">
            <a:avLst/>
          </a:prstGeom>
        </p:spPr>
      </p:pic>
    </p:spTree>
    <p:extLst>
      <p:ext uri="{BB962C8B-B14F-4D97-AF65-F5344CB8AC3E}">
        <p14:creationId xmlns:p14="http://schemas.microsoft.com/office/powerpoint/2010/main" val="4111122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Counting Principle</a:t>
            </a:r>
            <a:endParaRPr lang="en-US" dirty="0"/>
          </a:p>
        </p:txBody>
      </p:sp>
      <p:sp>
        <p:nvSpPr>
          <p:cNvPr id="3" name="Content Placeholder 2"/>
          <p:cNvSpPr>
            <a:spLocks noGrp="1"/>
          </p:cNvSpPr>
          <p:nvPr>
            <p:ph sz="quarter" idx="1"/>
          </p:nvPr>
        </p:nvSpPr>
        <p:spPr>
          <a:xfrm>
            <a:off x="381000" y="1447800"/>
            <a:ext cx="8305800" cy="4953000"/>
          </a:xfrm>
        </p:spPr>
        <p:txBody>
          <a:bodyPr>
            <a:normAutofit lnSpcReduction="10000"/>
          </a:bodyPr>
          <a:lstStyle/>
          <a:p>
            <a:pPr marL="0" indent="0">
              <a:buNone/>
            </a:pPr>
            <a:r>
              <a:rPr lang="en-US" dirty="0" smtClean="0"/>
              <a:t>If </a:t>
            </a:r>
            <a:r>
              <a:rPr lang="en-US" dirty="0"/>
              <a:t>one event can occur in </a:t>
            </a:r>
            <a:r>
              <a:rPr lang="en-US" i="1" dirty="0"/>
              <a:t>m</a:t>
            </a:r>
            <a:r>
              <a:rPr lang="en-US" dirty="0"/>
              <a:t> ways and a second event can </a:t>
            </a:r>
            <a:r>
              <a:rPr lang="en-US" dirty="0" smtClean="0"/>
              <a:t>occur in </a:t>
            </a:r>
            <a:r>
              <a:rPr lang="en-US" i="1" dirty="0"/>
              <a:t>n </a:t>
            </a:r>
            <a:r>
              <a:rPr lang="en-US" dirty="0"/>
              <a:t>ways, the number of ways the two events can occur </a:t>
            </a:r>
            <a:r>
              <a:rPr lang="en-US" dirty="0" smtClean="0"/>
              <a:t>in sequence </a:t>
            </a:r>
            <a:r>
              <a:rPr lang="en-US" dirty="0"/>
              <a:t>is m*n</a:t>
            </a:r>
            <a:r>
              <a:rPr lang="en-US" dirty="0" smtClean="0"/>
              <a:t>.</a:t>
            </a:r>
          </a:p>
          <a:p>
            <a:pPr marL="0" indent="0">
              <a:buNone/>
            </a:pPr>
            <a:endParaRPr lang="en-US" dirty="0"/>
          </a:p>
          <a:p>
            <a:r>
              <a:rPr lang="en-US" dirty="0"/>
              <a:t>Using our prior example for purchasing a new car</a:t>
            </a:r>
          </a:p>
          <a:p>
            <a:pPr lvl="2">
              <a:buNone/>
            </a:pPr>
            <a:r>
              <a:rPr lang="en-US" dirty="0"/>
              <a:t>Number of ways to choose manufacturer = </a:t>
            </a:r>
            <a:r>
              <a:rPr lang="en-US" dirty="0" smtClean="0"/>
              <a:t>3</a:t>
            </a:r>
            <a:endParaRPr lang="en-US" dirty="0"/>
          </a:p>
          <a:p>
            <a:pPr lvl="2">
              <a:buNone/>
            </a:pPr>
            <a:r>
              <a:rPr lang="en-US" dirty="0"/>
              <a:t>Number of ways to choose a size = </a:t>
            </a:r>
            <a:r>
              <a:rPr lang="en-US" dirty="0" smtClean="0"/>
              <a:t>2</a:t>
            </a:r>
            <a:endParaRPr lang="en-US" dirty="0"/>
          </a:p>
          <a:p>
            <a:pPr lvl="2">
              <a:buNone/>
            </a:pPr>
            <a:r>
              <a:rPr lang="en-US" dirty="0"/>
              <a:t>Number of ways to choose a color </a:t>
            </a:r>
            <a:r>
              <a:rPr lang="en-US" dirty="0" smtClean="0"/>
              <a:t>= 4</a:t>
            </a:r>
            <a:endParaRPr lang="en-US" dirty="0"/>
          </a:p>
          <a:p>
            <a:pPr>
              <a:buNone/>
            </a:pPr>
            <a:endParaRPr lang="en-US" dirty="0"/>
          </a:p>
          <a:p>
            <a:r>
              <a:rPr lang="en-US" dirty="0"/>
              <a:t>How many different ways can you select one manufacturer, one care size, and one color (using fundamental counting principle</a:t>
            </a:r>
            <a:r>
              <a:rPr lang="en-US" dirty="0" smtClean="0"/>
              <a:t>)</a:t>
            </a:r>
            <a:endParaRPr lang="en-US" dirty="0"/>
          </a:p>
          <a:p>
            <a:pPr marL="0" indent="0">
              <a:buNone/>
            </a:pPr>
            <a:r>
              <a:rPr lang="en-US" dirty="0" smtClean="0"/>
              <a:t>	</a:t>
            </a:r>
            <a:r>
              <a:rPr lang="en-US" dirty="0" smtClean="0"/>
              <a:t>24 </a:t>
            </a:r>
            <a:endParaRPr lang="en-US" dirty="0"/>
          </a:p>
          <a:p>
            <a:endParaRPr lang="en-US" dirty="0"/>
          </a:p>
        </p:txBody>
      </p:sp>
    </p:spTree>
    <p:extLst>
      <p:ext uri="{BB962C8B-B14F-4D97-AF65-F5344CB8AC3E}">
        <p14:creationId xmlns:p14="http://schemas.microsoft.com/office/powerpoint/2010/main" val="25169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smtClean="0"/>
              <a:t>Basics Terms</a:t>
            </a:r>
            <a:endParaRPr lang="en-US" dirty="0"/>
          </a:p>
        </p:txBody>
      </p:sp>
      <p:sp>
        <p:nvSpPr>
          <p:cNvPr id="6" name="Content Placeholder 5"/>
          <p:cNvSpPr>
            <a:spLocks noGrp="1"/>
          </p:cNvSpPr>
          <p:nvPr>
            <p:ph sz="quarter" idx="1"/>
          </p:nvPr>
        </p:nvSpPr>
        <p:spPr>
          <a:xfrm>
            <a:off x="533400" y="1219200"/>
            <a:ext cx="8077200" cy="5181600"/>
          </a:xfrm>
        </p:spPr>
        <p:txBody>
          <a:bodyPr>
            <a:normAutofit fontScale="92500" lnSpcReduction="20000"/>
          </a:bodyPr>
          <a:lstStyle/>
          <a:p>
            <a:pPr marL="342900" indent="-342900">
              <a:spcBef>
                <a:spcPct val="20000"/>
              </a:spcBef>
              <a:defRPr/>
            </a:pPr>
            <a:r>
              <a:rPr lang="en-US" sz="2800" u="sng" dirty="0" smtClean="0"/>
              <a:t>Sample Space: </a:t>
            </a:r>
            <a:r>
              <a:rPr lang="en-US" sz="2800" dirty="0" smtClean="0"/>
              <a:t>the set of all possible outcomes of an event</a:t>
            </a:r>
          </a:p>
          <a:p>
            <a:pPr marL="342900" indent="-342900">
              <a:spcBef>
                <a:spcPct val="20000"/>
              </a:spcBef>
              <a:defRPr/>
            </a:pPr>
            <a:endParaRPr lang="en-US" sz="800" dirty="0"/>
          </a:p>
          <a:p>
            <a:pPr marL="617220" lvl="1" indent="-342900">
              <a:lnSpc>
                <a:spcPct val="120000"/>
              </a:lnSpc>
              <a:spcBef>
                <a:spcPct val="20000"/>
              </a:spcBef>
              <a:buFont typeface="Wingdings" charset="2"/>
              <a:buChar char="q"/>
              <a:defRPr/>
            </a:pPr>
            <a:r>
              <a:rPr lang="en-US" dirty="0" smtClean="0"/>
              <a:t>What is the sample space for flipping a fair coin? </a:t>
            </a:r>
          </a:p>
          <a:p>
            <a:pPr marL="891540" lvl="2" indent="-342900">
              <a:lnSpc>
                <a:spcPct val="120000"/>
              </a:lnSpc>
              <a:spcBef>
                <a:spcPct val="20000"/>
              </a:spcBef>
              <a:buFont typeface="Wingdings" charset="2"/>
              <a:buChar char="q"/>
              <a:defRPr/>
            </a:pPr>
            <a:r>
              <a:rPr lang="en-US" dirty="0" smtClean="0"/>
              <a:t>S={H, T}</a:t>
            </a:r>
          </a:p>
          <a:p>
            <a:pPr marL="617220" lvl="1" indent="-342900">
              <a:lnSpc>
                <a:spcPct val="120000"/>
              </a:lnSpc>
              <a:spcBef>
                <a:spcPct val="20000"/>
              </a:spcBef>
              <a:buFont typeface="Wingdings" charset="2"/>
              <a:buChar char="q"/>
              <a:defRPr/>
            </a:pPr>
            <a:r>
              <a:rPr lang="en-US" dirty="0" smtClean="0"/>
              <a:t>What is the sample space for flipping 2 coins, one after the other?</a:t>
            </a:r>
          </a:p>
          <a:p>
            <a:pPr marL="891540" lvl="2" indent="-342900">
              <a:lnSpc>
                <a:spcPct val="120000"/>
              </a:lnSpc>
              <a:spcBef>
                <a:spcPct val="20000"/>
              </a:spcBef>
              <a:buFont typeface="Wingdings" charset="2"/>
              <a:buChar char="q"/>
              <a:defRPr/>
            </a:pPr>
            <a:r>
              <a:rPr lang="en-US" dirty="0" smtClean="0"/>
              <a:t>S={HH, HT, TH, TT}</a:t>
            </a:r>
          </a:p>
          <a:p>
            <a:pPr marL="891540" lvl="2" indent="-342900">
              <a:lnSpc>
                <a:spcPct val="120000"/>
              </a:lnSpc>
              <a:spcBef>
                <a:spcPct val="20000"/>
              </a:spcBef>
              <a:buFont typeface="Wingdings" charset="2"/>
              <a:buChar char="q"/>
              <a:defRPr/>
            </a:pPr>
            <a:endParaRPr lang="en-US" dirty="0"/>
          </a:p>
          <a:p>
            <a:pPr marL="617220" lvl="1" indent="-342900">
              <a:lnSpc>
                <a:spcPct val="120000"/>
              </a:lnSpc>
              <a:spcBef>
                <a:spcPct val="20000"/>
              </a:spcBef>
              <a:buFont typeface="Wingdings" charset="2"/>
              <a:buChar char="q"/>
              <a:defRPr/>
            </a:pPr>
            <a:r>
              <a:rPr lang="en-US" dirty="0"/>
              <a:t>If a bag contains 10 marbles where 3 are red, 5 are blue, and 2 are green, what is the sample space? </a:t>
            </a:r>
          </a:p>
          <a:p>
            <a:pPr marL="891540" lvl="2" indent="-342900">
              <a:lnSpc>
                <a:spcPct val="120000"/>
              </a:lnSpc>
              <a:spcBef>
                <a:spcPct val="20000"/>
              </a:spcBef>
              <a:buFont typeface="Wingdings" charset="2"/>
              <a:buChar char="q"/>
              <a:defRPr/>
            </a:pPr>
            <a:r>
              <a:rPr lang="en-US" dirty="0"/>
              <a:t>S={Blue, Red, Green}	</a:t>
            </a:r>
            <a:r>
              <a:rPr lang="en-US" dirty="0" smtClean="0"/>
              <a:t>or</a:t>
            </a:r>
            <a:endParaRPr lang="en-US" dirty="0"/>
          </a:p>
          <a:p>
            <a:pPr marL="891540" lvl="2" indent="-342900">
              <a:lnSpc>
                <a:spcPct val="120000"/>
              </a:lnSpc>
              <a:spcBef>
                <a:spcPct val="20000"/>
              </a:spcBef>
              <a:buFont typeface="Wingdings" charset="2"/>
              <a:buChar char="q"/>
              <a:defRPr/>
            </a:pPr>
            <a:r>
              <a:rPr lang="en-US" dirty="0"/>
              <a:t>S={ Red, Red, Red, Blue, Blue, Blue, Blue, Blue, Green Green}</a:t>
            </a:r>
          </a:p>
          <a:p>
            <a:pPr marL="548640" lvl="2" indent="0">
              <a:lnSpc>
                <a:spcPct val="120000"/>
              </a:lnSpc>
              <a:spcBef>
                <a:spcPct val="20000"/>
              </a:spcBef>
              <a:buNone/>
              <a:defRPr/>
            </a:pPr>
            <a:endParaRPr lang="en-US" dirty="0" smtClean="0"/>
          </a:p>
          <a:p>
            <a:pPr marL="617220" lvl="1" indent="-342900">
              <a:lnSpc>
                <a:spcPct val="120000"/>
              </a:lnSpc>
              <a:spcBef>
                <a:spcPct val="20000"/>
              </a:spcBef>
              <a:buFont typeface="Wingdings" charset="2"/>
              <a:buChar char="q"/>
              <a:defRPr/>
            </a:pPr>
            <a:r>
              <a:rPr lang="en-US" dirty="0" smtClean="0"/>
              <a:t>What is the sample space for the sum of 2 die rolled? </a:t>
            </a:r>
          </a:p>
          <a:p>
            <a:pPr marL="891540" lvl="2" indent="-342900">
              <a:lnSpc>
                <a:spcPct val="120000"/>
              </a:lnSpc>
              <a:spcBef>
                <a:spcPct val="20000"/>
              </a:spcBef>
              <a:buFont typeface="Wingdings" charset="2"/>
              <a:buChar char="q"/>
              <a:defRPr/>
            </a:pPr>
            <a:r>
              <a:rPr lang="en-US" dirty="0" smtClean="0"/>
              <a:t>S={2, 3, 4, 5, 6, 7, 8, 9, 10, 11, 12}	or…</a:t>
            </a:r>
          </a:p>
        </p:txBody>
      </p:sp>
    </p:spTree>
    <p:extLst>
      <p:ext uri="{BB962C8B-B14F-4D97-AF65-F5344CB8AC3E}">
        <p14:creationId xmlns:p14="http://schemas.microsoft.com/office/powerpoint/2010/main" val="65000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fade">
                                      <p:cBhvr>
                                        <p:cTn id="31" dur="500"/>
                                        <p:tgtEl>
                                          <p:spTgt spid="6">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9" end="9"/>
                                            </p:txEl>
                                          </p:spTgt>
                                        </p:tgtEl>
                                        <p:attrNameLst>
                                          <p:attrName>style.visibility</p:attrName>
                                        </p:attrNameLst>
                                      </p:cBhvr>
                                      <p:to>
                                        <p:strVal val="visible"/>
                                      </p:to>
                                    </p:set>
                                    <p:animEffect transition="in" filter="fade">
                                      <p:cBhvr>
                                        <p:cTn id="36" dur="1000"/>
                                        <p:tgtEl>
                                          <p:spTgt spid="6">
                                            <p:txEl>
                                              <p:pRg st="9" end="9"/>
                                            </p:txEl>
                                          </p:spTgt>
                                        </p:tgtEl>
                                      </p:cBhvr>
                                    </p:animEffect>
                                    <p:anim calcmode="lin" valueType="num">
                                      <p:cBhvr>
                                        <p:cTn id="37"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11" end="11"/>
                                            </p:txEl>
                                          </p:spTgt>
                                        </p:tgtEl>
                                        <p:attrNameLst>
                                          <p:attrName>style.visibility</p:attrName>
                                        </p:attrNameLst>
                                      </p:cBhvr>
                                      <p:to>
                                        <p:strVal val="visible"/>
                                      </p:to>
                                    </p:set>
                                    <p:animEffect transition="in" filter="fade">
                                      <p:cBhvr>
                                        <p:cTn id="43" dur="500"/>
                                        <p:tgtEl>
                                          <p:spTgt spid="6">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6">
                                            <p:txEl>
                                              <p:pRg st="12" end="12"/>
                                            </p:txEl>
                                          </p:spTgt>
                                        </p:tgtEl>
                                        <p:attrNameLst>
                                          <p:attrName>style.visibility</p:attrName>
                                        </p:attrNameLst>
                                      </p:cBhvr>
                                      <p:to>
                                        <p:strVal val="visible"/>
                                      </p:to>
                                    </p:set>
                                    <p:anim calcmode="lin" valueType="num">
                                      <p:cBhvr additive="base">
                                        <p:cTn id="48"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smtClean="0"/>
              <a:t>Basics Terms</a:t>
            </a:r>
            <a:endParaRPr lang="en-US" dirty="0"/>
          </a:p>
        </p:txBody>
      </p:sp>
      <p:sp>
        <p:nvSpPr>
          <p:cNvPr id="6" name="Content Placeholder 5"/>
          <p:cNvSpPr>
            <a:spLocks noGrp="1"/>
          </p:cNvSpPr>
          <p:nvPr>
            <p:ph sz="quarter" idx="1"/>
          </p:nvPr>
        </p:nvSpPr>
        <p:spPr>
          <a:xfrm>
            <a:off x="533400" y="1219200"/>
            <a:ext cx="8077200" cy="5181600"/>
          </a:xfrm>
        </p:spPr>
        <p:txBody>
          <a:bodyPr>
            <a:normAutofit/>
          </a:bodyPr>
          <a:lstStyle/>
          <a:p>
            <a:pPr marL="342900" indent="-342900">
              <a:lnSpc>
                <a:spcPct val="120000"/>
              </a:lnSpc>
              <a:spcBef>
                <a:spcPct val="20000"/>
              </a:spcBef>
              <a:defRPr/>
            </a:pPr>
            <a:r>
              <a:rPr lang="en-US" sz="2800" u="sng" dirty="0" smtClean="0"/>
              <a:t>Probability Model:</a:t>
            </a:r>
            <a:r>
              <a:rPr lang="en-US" sz="2800" dirty="0" smtClean="0"/>
              <a:t> </a:t>
            </a:r>
            <a:r>
              <a:rPr lang="en-US" sz="2400" dirty="0" smtClean="0"/>
              <a:t>a description of some chance process that consists of two parts: a sample space and the probability for each outcome.</a:t>
            </a:r>
          </a:p>
          <a:p>
            <a:pPr marL="342900" indent="-342900">
              <a:lnSpc>
                <a:spcPct val="120000"/>
              </a:lnSpc>
              <a:spcBef>
                <a:spcPct val="20000"/>
              </a:spcBef>
              <a:defRPr/>
            </a:pPr>
            <a:r>
              <a:rPr lang="en-US" dirty="0" smtClean="0"/>
              <a:t>Why are they useful???</a:t>
            </a:r>
          </a:p>
          <a:p>
            <a:pPr marL="891540" lvl="2" indent="-342900">
              <a:lnSpc>
                <a:spcPct val="120000"/>
              </a:lnSpc>
              <a:spcBef>
                <a:spcPct val="20000"/>
              </a:spcBef>
              <a:defRPr/>
            </a:pPr>
            <a:r>
              <a:rPr lang="en-US" sz="2400" dirty="0" smtClean="0"/>
              <a:t>To help us predict!!!!</a:t>
            </a:r>
          </a:p>
          <a:p>
            <a:pPr marL="342900" indent="-342900">
              <a:lnSpc>
                <a:spcPct val="120000"/>
              </a:lnSpc>
              <a:spcBef>
                <a:spcPct val="20000"/>
              </a:spcBef>
              <a:defRPr/>
            </a:pPr>
            <a:r>
              <a:rPr lang="en-US" sz="3000" dirty="0" smtClean="0"/>
              <a:t>We create probability models by: </a:t>
            </a:r>
          </a:p>
          <a:p>
            <a:pPr marL="891540" lvl="2" indent="-342900">
              <a:lnSpc>
                <a:spcPct val="120000"/>
              </a:lnSpc>
              <a:spcBef>
                <a:spcPct val="20000"/>
              </a:spcBef>
              <a:defRPr/>
            </a:pPr>
            <a:r>
              <a:rPr lang="en-US" sz="2800" dirty="0" smtClean="0"/>
              <a:t>Determining the sample space</a:t>
            </a:r>
          </a:p>
          <a:p>
            <a:pPr marL="891540" lvl="2" indent="-342900">
              <a:lnSpc>
                <a:spcPct val="120000"/>
              </a:lnSpc>
              <a:spcBef>
                <a:spcPct val="20000"/>
              </a:spcBef>
              <a:defRPr/>
            </a:pPr>
            <a:r>
              <a:rPr lang="en-US" sz="2800" dirty="0" smtClean="0"/>
              <a:t>Determining the probability of each outcome in the sample space</a:t>
            </a:r>
          </a:p>
        </p:txBody>
      </p:sp>
    </p:spTree>
    <p:extLst>
      <p:ext uri="{BB962C8B-B14F-4D97-AF65-F5344CB8AC3E}">
        <p14:creationId xmlns:p14="http://schemas.microsoft.com/office/powerpoint/2010/main" val="2344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4962"/>
            <a:ext cx="7772400" cy="884238"/>
          </a:xfrm>
        </p:spPr>
        <p:txBody>
          <a:bodyPr/>
          <a:lstStyle/>
          <a:p>
            <a:r>
              <a:rPr lang="en-US" dirty="0" smtClean="0"/>
              <a:t>Creating Probability Models</a:t>
            </a:r>
            <a:endParaRPr lang="en-US" dirty="0"/>
          </a:p>
        </p:txBody>
      </p:sp>
      <p:sp>
        <p:nvSpPr>
          <p:cNvPr id="9" name="TextBox 8"/>
          <p:cNvSpPr txBox="1"/>
          <p:nvPr/>
        </p:nvSpPr>
        <p:spPr>
          <a:xfrm>
            <a:off x="381000" y="1371600"/>
            <a:ext cx="8077200" cy="461665"/>
          </a:xfrm>
          <a:prstGeom prst="rect">
            <a:avLst/>
          </a:prstGeom>
          <a:noFill/>
        </p:spPr>
        <p:txBody>
          <a:bodyPr wrap="square" rtlCol="0">
            <a:spAutoFit/>
          </a:bodyPr>
          <a:lstStyle/>
          <a:p>
            <a:r>
              <a:rPr lang="en-US" sz="2400" dirty="0" smtClean="0"/>
              <a:t>Find the probability model for the sum of rolling a pair of dice.</a:t>
            </a:r>
          </a:p>
        </p:txBody>
      </p:sp>
      <p:sp>
        <p:nvSpPr>
          <p:cNvPr id="10" name="TextBox 9"/>
          <p:cNvSpPr txBox="1"/>
          <p:nvPr/>
        </p:nvSpPr>
        <p:spPr>
          <a:xfrm>
            <a:off x="381000" y="1905000"/>
            <a:ext cx="7086600" cy="400110"/>
          </a:xfrm>
          <a:prstGeom prst="rect">
            <a:avLst/>
          </a:prstGeom>
          <a:noFill/>
        </p:spPr>
        <p:txBody>
          <a:bodyPr wrap="square" rtlCol="0">
            <a:spAutoFit/>
          </a:bodyPr>
          <a:lstStyle/>
          <a:p>
            <a:r>
              <a:rPr lang="en-US" sz="2000" dirty="0" smtClean="0"/>
              <a:t>Determine the number of way we can achieve each outcome.</a:t>
            </a:r>
          </a:p>
        </p:txBody>
      </p:sp>
      <p:graphicFrame>
        <p:nvGraphicFramePr>
          <p:cNvPr id="11" name="Table 10"/>
          <p:cNvGraphicFramePr>
            <a:graphicFrameLocks noGrp="1"/>
          </p:cNvGraphicFramePr>
          <p:nvPr>
            <p:extLst>
              <p:ext uri="{D42A27DB-BD31-4B8C-83A1-F6EECF244321}">
                <p14:modId xmlns:p14="http://schemas.microsoft.com/office/powerpoint/2010/main" val="1000171235"/>
              </p:ext>
            </p:extLst>
          </p:nvPr>
        </p:nvGraphicFramePr>
        <p:xfrm>
          <a:off x="1615441" y="2468884"/>
          <a:ext cx="4861559" cy="3931916"/>
        </p:xfrm>
        <a:graphic>
          <a:graphicData uri="http://schemas.openxmlformats.org/drawingml/2006/table">
            <a:tbl>
              <a:tblPr/>
              <a:tblGrid>
                <a:gridCol w="847089"/>
                <a:gridCol w="2700867"/>
                <a:gridCol w="1313603"/>
              </a:tblGrid>
              <a:tr h="604911">
                <a:tc>
                  <a:txBody>
                    <a:bodyPr/>
                    <a:lstStyle/>
                    <a:p>
                      <a:pPr marL="0" marR="0">
                        <a:spcBef>
                          <a:spcPts val="0"/>
                        </a:spcBef>
                        <a:spcAft>
                          <a:spcPts val="0"/>
                        </a:spcAft>
                      </a:pPr>
                      <a:r>
                        <a:rPr lang="en-US" sz="1200" dirty="0">
                          <a:latin typeface="Times New Roman"/>
                          <a:ea typeface="Times New Roman"/>
                        </a:rPr>
                        <a:t>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Possible outcomes to achieve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Sum of the outcomes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4962"/>
            <a:ext cx="7772400" cy="884238"/>
          </a:xfrm>
        </p:spPr>
        <p:txBody>
          <a:bodyPr/>
          <a:lstStyle/>
          <a:p>
            <a:r>
              <a:rPr lang="en-US" dirty="0" smtClean="0"/>
              <a:t>Creating Probability Models</a:t>
            </a:r>
            <a:endParaRPr lang="en-US" dirty="0"/>
          </a:p>
        </p:txBody>
      </p:sp>
      <p:sp>
        <p:nvSpPr>
          <p:cNvPr id="9" name="TextBox 8"/>
          <p:cNvSpPr txBox="1"/>
          <p:nvPr/>
        </p:nvSpPr>
        <p:spPr>
          <a:xfrm>
            <a:off x="381000" y="1371600"/>
            <a:ext cx="8077200" cy="461665"/>
          </a:xfrm>
          <a:prstGeom prst="rect">
            <a:avLst/>
          </a:prstGeom>
          <a:noFill/>
        </p:spPr>
        <p:txBody>
          <a:bodyPr wrap="square" rtlCol="0">
            <a:spAutoFit/>
          </a:bodyPr>
          <a:lstStyle/>
          <a:p>
            <a:r>
              <a:rPr lang="en-US" sz="2400" dirty="0" smtClean="0"/>
              <a:t>Now, let’s find the probability that each will occur. </a:t>
            </a:r>
          </a:p>
        </p:txBody>
      </p:sp>
      <p:sp>
        <p:nvSpPr>
          <p:cNvPr id="10" name="TextBox 9"/>
          <p:cNvSpPr txBox="1"/>
          <p:nvPr/>
        </p:nvSpPr>
        <p:spPr>
          <a:xfrm>
            <a:off x="381000" y="1905000"/>
            <a:ext cx="7086600" cy="400110"/>
          </a:xfrm>
          <a:prstGeom prst="rect">
            <a:avLst/>
          </a:prstGeom>
          <a:noFill/>
        </p:spPr>
        <p:txBody>
          <a:bodyPr wrap="square" rtlCol="0">
            <a:spAutoFit/>
          </a:bodyPr>
          <a:lstStyle/>
          <a:p>
            <a:r>
              <a:rPr lang="en-US" sz="2000" dirty="0" smtClean="0"/>
              <a:t>Determine the number of way we can achieve each outcome.</a:t>
            </a:r>
          </a:p>
        </p:txBody>
      </p:sp>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838200" y="2819400"/>
          <a:ext cx="7239006" cy="1804036"/>
        </p:xfrm>
        <a:graphic>
          <a:graphicData uri="http://schemas.openxmlformats.org/drawingml/2006/table">
            <a:tbl>
              <a:tblPr/>
              <a:tblGrid>
                <a:gridCol w="1231291"/>
                <a:gridCol w="545650"/>
                <a:gridCol w="545650"/>
                <a:gridCol w="545650"/>
                <a:gridCol w="545650"/>
                <a:gridCol w="546445"/>
                <a:gridCol w="546445"/>
                <a:gridCol w="546445"/>
                <a:gridCol w="546445"/>
                <a:gridCol w="546445"/>
                <a:gridCol w="546445"/>
                <a:gridCol w="546445"/>
              </a:tblGrid>
              <a:tr h="902018">
                <a:tc>
                  <a:txBody>
                    <a:bodyPr/>
                    <a:lstStyle/>
                    <a:p>
                      <a:pPr marL="0" marR="0">
                        <a:spcBef>
                          <a:spcPts val="0"/>
                        </a:spcBef>
                        <a:spcAft>
                          <a:spcPts val="0"/>
                        </a:spcAft>
                      </a:pPr>
                      <a:r>
                        <a:rPr lang="en-US" sz="1200">
                          <a:latin typeface="Times New Roman"/>
                          <a:ea typeface="Times New Roman"/>
                        </a:rPr>
                        <a:t>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018">
                <a:tc>
                  <a:txBody>
                    <a:bodyPr/>
                    <a:lstStyle/>
                    <a:p>
                      <a:pPr marL="0" marR="0">
                        <a:spcBef>
                          <a:spcPts val="0"/>
                        </a:spcBef>
                        <a:spcAft>
                          <a:spcPts val="0"/>
                        </a:spcAft>
                      </a:pPr>
                      <a:r>
                        <a:rPr lang="en-US" sz="1200">
                          <a:latin typeface="Times New Roman"/>
                          <a:ea typeface="Times New Roman"/>
                        </a:rPr>
                        <a:t>Probability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457200" y="5334000"/>
            <a:ext cx="7086600" cy="400110"/>
          </a:xfrm>
          <a:prstGeom prst="rect">
            <a:avLst/>
          </a:prstGeom>
          <a:noFill/>
        </p:spPr>
        <p:txBody>
          <a:bodyPr wrap="square" rtlCol="0">
            <a:spAutoFit/>
          </a:bodyPr>
          <a:lstStyle/>
          <a:p>
            <a:r>
              <a:rPr lang="en-US" sz="2000" dirty="0" smtClean="0"/>
              <a:t>What do you notice about the sum of the probabilities above?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804</TotalTime>
  <Words>620</Words>
  <Application>Microsoft Office PowerPoint</Application>
  <PresentationFormat>On-screen Show (4:3)</PresentationFormat>
  <Paragraphs>92</Paragraphs>
  <Slides>13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vt:lpstr>
      <vt:lpstr>Calibri</vt:lpstr>
      <vt:lpstr>Franklin Gothic Book</vt:lpstr>
      <vt:lpstr>Perpetua</vt:lpstr>
      <vt:lpstr>Times New Roman</vt:lpstr>
      <vt:lpstr>Wingdings</vt:lpstr>
      <vt:lpstr>Wingdings 2</vt:lpstr>
      <vt:lpstr>Equity</vt:lpstr>
      <vt:lpstr>Equation</vt:lpstr>
      <vt:lpstr>Basic Probability Rules</vt:lpstr>
      <vt:lpstr>What you’ll learn</vt:lpstr>
      <vt:lpstr>Fundamental Counting Principle (FCP)</vt:lpstr>
      <vt:lpstr>FCP-New Car</vt:lpstr>
      <vt:lpstr>Fundamental Counting Principle</vt:lpstr>
      <vt:lpstr>Basics Terms</vt:lpstr>
      <vt:lpstr>Basics Terms</vt:lpstr>
      <vt:lpstr>Creating Probability Models</vt:lpstr>
      <vt:lpstr>Creating Probability Models</vt:lpstr>
      <vt:lpstr>Basic Properties</vt:lpstr>
      <vt:lpstr>Example</vt:lpstr>
      <vt:lpstr>PowerPoint Presentation</vt:lpstr>
      <vt:lpstr>The hard way:</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WCPSS</dc:creator>
  <cp:lastModifiedBy>John Lawhon</cp:lastModifiedBy>
  <cp:revision>69</cp:revision>
  <dcterms:created xsi:type="dcterms:W3CDTF">2010-02-23T16:16:07Z</dcterms:created>
  <dcterms:modified xsi:type="dcterms:W3CDTF">2019-11-06T13:49:53Z</dcterms:modified>
</cp:coreProperties>
</file>