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0" r:id="rId3"/>
    <p:sldId id="272" r:id="rId4"/>
    <p:sldId id="258" r:id="rId5"/>
    <p:sldId id="273" r:id="rId6"/>
    <p:sldId id="271" r:id="rId7"/>
    <p:sldId id="259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4E7D7E-9CF4-4396-9D23-57D88567A9F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F66F34-369D-4229-8882-91926FB1E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00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F7C3-FB4B-44B9-B3F0-7AB0E1070B2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7DDE-F288-4590-BE10-21A82FA7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7DDE-F288-4590-BE10-21A82FA7B9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6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2367-3B09-44FC-90EB-FC3D2C603918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A128CA-73EE-4AC3-95D7-7DD0D86A5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7EAB-7BD7-4460-8FFB-4B8661A82A78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B042-AD61-4AFC-90DF-B43BD712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6D7E6-52C4-48C9-BC2C-E09D5D497EE8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E125-7154-45BA-A2BE-32425D35D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14DC3-24A3-4329-8488-2D3DCA8DB6D8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31A3-5E26-4802-8A9C-8828908D7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1AA8-72E2-404B-8D27-FB655F952101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B0E4-FE93-4968-9FB1-620D5C96D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130C-7FFC-4167-95B7-83192ED2817C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D04F-80EE-42CE-BFC4-424E65CE1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B8D8-0D3C-4DCD-8EEE-E672F5BA4E00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5723-45F7-4716-B172-C9520B342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CDB92-AEDE-46AD-AD7B-67A0F8E551C9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03CC-9B66-4415-86FC-E10C4EA1E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9BCBB-2117-495D-B0AD-F8F7402E6403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D2D8-A04D-4706-94B8-C17BD83F1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CDC4-6903-4B70-BBD5-A016046FF456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54EF-4914-497B-BCE9-1138AB215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4894-AFC2-4E79-9316-8C8027873E80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C898E-A1F3-4FD9-BBD8-4C2C44124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F203A-8E72-472A-82EF-66F5867E2E09}" type="datetimeFigureOut">
              <a:rPr lang="en-US"/>
              <a:pPr>
                <a:defRPr/>
              </a:pPr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57947C4-AD7B-4FA2-9BEE-D88A51AC1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6" r:id="rId2"/>
    <p:sldLayoutId id="2147483834" r:id="rId3"/>
    <p:sldLayoutId id="2147483827" r:id="rId4"/>
    <p:sldLayoutId id="2147483828" r:id="rId5"/>
    <p:sldLayoutId id="2147483829" r:id="rId6"/>
    <p:sldLayoutId id="2147483830" r:id="rId7"/>
    <p:sldLayoutId id="2147483835" r:id="rId8"/>
    <p:sldLayoutId id="2147483836" r:id="rId9"/>
    <p:sldLayoutId id="2147483831" r:id="rId10"/>
    <p:sldLayoutId id="21474838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EQ: What’s the chance this isn’t so complicated and that it’s just </a:t>
            </a:r>
            <a:r>
              <a:rPr lang="en-US" smtClean="0"/>
              <a:t>your imagination? </a:t>
            </a:r>
            <a:endParaRPr lang="en-US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ctrTitle"/>
          </p:nvPr>
        </p:nvSpPr>
        <p:spPr>
          <a:xfrm>
            <a:off x="457200" y="1443037"/>
            <a:ext cx="8229600" cy="1071563"/>
          </a:xfrm>
        </p:spPr>
        <p:txBody>
          <a:bodyPr/>
          <a:lstStyle/>
          <a:p>
            <a:pPr eaLnBrk="1" hangingPunct="1"/>
            <a:r>
              <a:rPr dirty="0" smtClean="0"/>
              <a:t/>
            </a:r>
            <a:br>
              <a:rPr dirty="0" smtClean="0"/>
            </a:br>
            <a:r>
              <a:rPr lang="en-US" dirty="0" smtClean="0"/>
              <a:t>The “Complicated” Probabilty</a:t>
            </a:r>
            <a:br>
              <a:rPr lang="en-US" dirty="0" smtClean="0"/>
            </a:br>
            <a:r>
              <a:rPr lang="en-US" sz="2800" dirty="0" smtClean="0"/>
              <a:t>Disjoint and Independent Events</a:t>
            </a: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Independence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066800" y="1828800"/>
            <a:ext cx="4478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Two event are independent when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3762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09234" y="3462278"/>
            <a:ext cx="87823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Perpetua" pitchFamily="18" charset="0"/>
              </a:rPr>
              <a:t>THIS IS HOW YOU CHECK FOR INDEPENDENCE!!!!!!!!!!!</a:t>
            </a:r>
            <a:endParaRPr lang="en-US" sz="6000" b="1" dirty="0">
              <a:solidFill>
                <a:srgbClr val="FF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" dur="2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5563" y="457200"/>
            <a:ext cx="90884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Police report that 78% of drivers stopped on suspicion of drunk </a:t>
            </a:r>
          </a:p>
          <a:p>
            <a:r>
              <a:rPr lang="en-US" sz="2800">
                <a:latin typeface="Perpetua" pitchFamily="18" charset="0"/>
              </a:rPr>
              <a:t>driving are given a breath test, 36% a blood test, and 22% both tests.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427163" y="1524000"/>
            <a:ext cx="515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Are giving the two tests independent?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2133600"/>
            <a:ext cx="189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A = Breath test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14800" y="2133600"/>
            <a:ext cx="1784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B = blood test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514600" y="2895600"/>
          <a:ext cx="31035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422360" imgH="419040" progId="Equation.3">
                  <p:embed/>
                </p:oleObj>
              </mc:Choice>
              <mc:Fallback>
                <p:oleObj name="Equation" r:id="rId3" imgW="14223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95600"/>
                        <a:ext cx="31035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2117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P(A and B) = .22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33800" y="403860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P(A) = .78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67400" y="4038600"/>
            <a:ext cx="1403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P(B) = .36</a:t>
            </a: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572000"/>
            <a:ext cx="26860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4102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tables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33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Any conditional probability can be solved EASILY using a table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563" y="1981200"/>
            <a:ext cx="90884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Police report that 78% of drivers stopped on suspicion of drunk </a:t>
            </a:r>
          </a:p>
          <a:p>
            <a:r>
              <a:rPr lang="en-US" sz="2800">
                <a:latin typeface="Perpetua" pitchFamily="18" charset="0"/>
              </a:rPr>
              <a:t>driving are given a breath test, 36% a blood test, and 22% both tests.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4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6200" y="3048000"/>
            <a:ext cx="125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Breath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633348"/>
            <a:ext cx="461665" cy="109177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Blood Test</a:t>
            </a:r>
          </a:p>
        </p:txBody>
      </p:sp>
      <p:pic>
        <p:nvPicPr>
          <p:cNvPr id="14370" name="Picture 34"/>
          <p:cNvPicPr>
            <a:picLocks noChangeAspect="1" noChangeArrowheads="1"/>
          </p:cNvPicPr>
          <p:nvPr/>
        </p:nvPicPr>
        <p:blipFill>
          <a:blip r:embed="rId2" cstate="print"/>
          <a:srcRect r="64069"/>
          <a:stretch>
            <a:fillRect/>
          </a:stretch>
        </p:blipFill>
        <p:spPr bwMode="auto">
          <a:xfrm>
            <a:off x="838200" y="518160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4"/>
          <p:cNvPicPr>
            <a:picLocks noChangeAspect="1" noChangeArrowheads="1"/>
          </p:cNvPicPr>
          <p:nvPr/>
        </p:nvPicPr>
        <p:blipFill>
          <a:blip r:embed="rId2" cstate="print"/>
          <a:srcRect l="36988"/>
          <a:stretch>
            <a:fillRect/>
          </a:stretch>
        </p:blipFill>
        <p:spPr bwMode="auto">
          <a:xfrm>
            <a:off x="3505200" y="5257800"/>
            <a:ext cx="454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685800" y="6858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56% of all American workers have a workplace retirement plan, </a:t>
            </a:r>
          </a:p>
          <a:p>
            <a:r>
              <a:rPr lang="en-US" sz="2400">
                <a:latin typeface="Perpetua" pitchFamily="18" charset="0"/>
              </a:rPr>
              <a:t>68% have health insurance, and 49% have both benefits.</a:t>
            </a:r>
          </a:p>
          <a:p>
            <a:r>
              <a:rPr lang="en-US" sz="2400">
                <a:latin typeface="Perpetua" pitchFamily="18" charset="0"/>
              </a:rPr>
              <a:t>Create a table of these probabilities.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2438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have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7600" y="2057400"/>
            <a:ext cx="1776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Retirement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580437"/>
            <a:ext cx="461665" cy="124168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Health Plan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" y="4267200"/>
            <a:ext cx="471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Perpetua" pitchFamily="18" charset="0"/>
              </a:rPr>
              <a:t>What’s the probability someone has neither plan?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2000" y="4648200"/>
            <a:ext cx="7212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Perpetua" pitchFamily="18" charset="0"/>
              </a:rPr>
              <a:t>What’s the probability someone has a health plan if he has a retirement plan?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38200" y="5029200"/>
            <a:ext cx="570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Perpetua" pitchFamily="18" charset="0"/>
              </a:rPr>
              <a:t>Are having a health plan and a retirement plan independent?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9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Diagrams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600200"/>
            <a:ext cx="90074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According to a study by the Harvard School of Public Health, 44% of college </a:t>
            </a:r>
          </a:p>
          <a:p>
            <a:r>
              <a:rPr lang="en-US" sz="2400">
                <a:latin typeface="Perpetua" pitchFamily="18" charset="0"/>
              </a:rPr>
              <a:t>students engage in binge drinking, 37% drink moderately, and 19% abstain </a:t>
            </a:r>
          </a:p>
          <a:p>
            <a:r>
              <a:rPr lang="en-US" sz="2400">
                <a:latin typeface="Perpetua" pitchFamily="18" charset="0"/>
              </a:rPr>
              <a:t>entirely.  Another study find that among binge drinkers ages 21 to 34, 17% </a:t>
            </a:r>
          </a:p>
          <a:p>
            <a:r>
              <a:rPr lang="en-US" sz="2400">
                <a:latin typeface="Perpetua" pitchFamily="18" charset="0"/>
              </a:rPr>
              <a:t>have been involved in an alcohol related automobile accident, while among non </a:t>
            </a:r>
          </a:p>
          <a:p>
            <a:r>
              <a:rPr lang="en-US" sz="2400">
                <a:latin typeface="Perpetua" pitchFamily="18" charset="0"/>
              </a:rPr>
              <a:t>bingers of the same age, only 9% have been involved in such accidents.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3581400"/>
            <a:ext cx="8750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Binge drinking = 5 drinks in a row for men and 4 drinks in a row for women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4876800"/>
            <a:ext cx="6818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Perpetua" pitchFamily="18" charset="0"/>
              </a:rPr>
              <a:t>This is WAY to complicated for a 2-way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237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What’s the probability that a randomly selected college student will be a </a:t>
            </a:r>
          </a:p>
          <a:p>
            <a:r>
              <a:rPr lang="en-US" sz="2400">
                <a:latin typeface="Perpetua" pitchFamily="18" charset="0"/>
              </a:rPr>
              <a:t>binge drinker, who has had an alcohol related accident?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1143000"/>
            <a:ext cx="6265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</a:rPr>
              <a:t>P(binge)= .44   P(moderate) = .37   P(abstain) = .19   </a:t>
            </a:r>
          </a:p>
          <a:p>
            <a:r>
              <a:rPr lang="en-US" b="1">
                <a:latin typeface="Perpetua" pitchFamily="18" charset="0"/>
              </a:rPr>
              <a:t>P(accident|Binge) = .17   P(accident|non binge drinker) = .09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027113" y="2992438"/>
            <a:ext cx="1447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5213" y="4402138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065213" y="4402138"/>
            <a:ext cx="1371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-2782603">
            <a:off x="1329532" y="3431381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binge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2413" y="4097338"/>
            <a:ext cx="563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mod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2600659">
            <a:off x="1165225" y="4914900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</a:rPr>
              <a:t>abstain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436813" y="2268538"/>
            <a:ext cx="1295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36813" y="2954338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36813" y="3716338"/>
            <a:ext cx="1295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6813" y="4402138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436813" y="5087938"/>
            <a:ext cx="1295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6813" y="5773738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-1667464">
            <a:off x="2616200" y="2206625"/>
            <a:ext cx="1058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Accident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 rot="-1667464">
            <a:off x="2386013" y="3713163"/>
            <a:ext cx="106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Accident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 rot="-1667464">
            <a:off x="2386013" y="5084763"/>
            <a:ext cx="106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Accident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 rot="901220">
            <a:off x="2387600" y="3113088"/>
            <a:ext cx="1276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No accident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rot="901220">
            <a:off x="2387600" y="4551363"/>
            <a:ext cx="1204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No accident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901220">
            <a:off x="2387600" y="5922963"/>
            <a:ext cx="1204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No accident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953000" y="2590800"/>
            <a:ext cx="269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P(binge | accident)</a:t>
            </a:r>
          </a:p>
        </p:txBody>
      </p:sp>
      <p:sp>
        <p:nvSpPr>
          <p:cNvPr id="50" name="Left Arrow 49"/>
          <p:cNvSpPr/>
          <p:nvPr/>
        </p:nvSpPr>
        <p:spPr>
          <a:xfrm>
            <a:off x="3810000" y="1981200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35" grpId="0"/>
      <p:bldP spid="36" grpId="0"/>
      <p:bldP spid="37" grpId="0"/>
      <p:bldP spid="38" grpId="0"/>
      <p:bldP spid="39" grpId="0"/>
      <p:bldP spid="40" grpId="0"/>
      <p:bldP spid="48" grpId="0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0"/>
          <p:cNvGrpSpPr>
            <a:grpSpLocks/>
          </p:cNvGrpSpPr>
          <p:nvPr/>
        </p:nvGrpSpPr>
        <p:grpSpPr bwMode="auto">
          <a:xfrm>
            <a:off x="914400" y="1600200"/>
            <a:ext cx="2743200" cy="4029075"/>
            <a:chOff x="1143000" y="1747472"/>
            <a:chExt cx="2743200" cy="4029313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1104857" y="2476219"/>
              <a:ext cx="1447886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3000" y="3885961"/>
              <a:ext cx="1371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1142959" y="3886002"/>
              <a:ext cx="1371681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8" name="TextBox 6"/>
            <p:cNvSpPr txBox="1">
              <a:spLocks noChangeArrowheads="1"/>
            </p:cNvSpPr>
            <p:nvPr/>
          </p:nvSpPr>
          <p:spPr bwMode="auto">
            <a:xfrm rot="-2782603">
              <a:off x="1406808" y="2915813"/>
              <a:ext cx="6351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binge</a:t>
              </a:r>
            </a:p>
          </p:txBody>
        </p:sp>
        <p:sp>
          <p:nvSpPr>
            <p:cNvPr id="20489" name="TextBox 7"/>
            <p:cNvSpPr txBox="1">
              <a:spLocks noChangeArrowheads="1"/>
            </p:cNvSpPr>
            <p:nvPr/>
          </p:nvSpPr>
          <p:spPr bwMode="auto">
            <a:xfrm>
              <a:off x="1600200" y="3581400"/>
              <a:ext cx="5629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mod</a:t>
              </a:r>
            </a:p>
          </p:txBody>
        </p:sp>
        <p:sp>
          <p:nvSpPr>
            <p:cNvPr id="20490" name="TextBox 8"/>
            <p:cNvSpPr txBox="1">
              <a:spLocks noChangeArrowheads="1"/>
            </p:cNvSpPr>
            <p:nvPr/>
          </p:nvSpPr>
          <p:spPr bwMode="auto">
            <a:xfrm rot="2600659">
              <a:off x="1242940" y="4399854"/>
              <a:ext cx="7553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abstain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2514600" y="1752235"/>
              <a:ext cx="1295400" cy="6858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14600" y="2438076"/>
              <a:ext cx="1371600" cy="381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514600" y="3200121"/>
              <a:ext cx="1295400" cy="6858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14600" y="3885961"/>
              <a:ext cx="1371600" cy="381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514600" y="4571802"/>
              <a:ext cx="1295400" cy="6858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14600" y="5257642"/>
              <a:ext cx="1371600" cy="381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7" name="TextBox 15"/>
            <p:cNvSpPr txBox="1">
              <a:spLocks noChangeArrowheads="1"/>
            </p:cNvSpPr>
            <p:nvPr/>
          </p:nvSpPr>
          <p:spPr bwMode="auto">
            <a:xfrm rot="-2782603">
              <a:off x="1667108" y="3089313"/>
              <a:ext cx="463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.44</a:t>
              </a:r>
            </a:p>
          </p:txBody>
        </p:sp>
        <p:sp>
          <p:nvSpPr>
            <p:cNvPr id="20498" name="TextBox 16"/>
            <p:cNvSpPr txBox="1">
              <a:spLocks noChangeArrowheads="1"/>
            </p:cNvSpPr>
            <p:nvPr/>
          </p:nvSpPr>
          <p:spPr bwMode="auto">
            <a:xfrm>
              <a:off x="1676400" y="3886200"/>
              <a:ext cx="463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.37</a:t>
              </a:r>
            </a:p>
          </p:txBody>
        </p:sp>
        <p:sp>
          <p:nvSpPr>
            <p:cNvPr id="20499" name="TextBox 17"/>
            <p:cNvSpPr txBox="1">
              <a:spLocks noChangeArrowheads="1"/>
            </p:cNvSpPr>
            <p:nvPr/>
          </p:nvSpPr>
          <p:spPr bwMode="auto">
            <a:xfrm rot="2378461">
              <a:off x="1817113" y="4372616"/>
              <a:ext cx="463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.19</a:t>
              </a:r>
            </a:p>
          </p:txBody>
        </p:sp>
        <p:sp>
          <p:nvSpPr>
            <p:cNvPr id="20500" name="TextBox 18"/>
            <p:cNvSpPr txBox="1">
              <a:spLocks noChangeArrowheads="1"/>
            </p:cNvSpPr>
            <p:nvPr/>
          </p:nvSpPr>
          <p:spPr bwMode="auto">
            <a:xfrm rot="-1667464">
              <a:off x="2616267" y="1747472"/>
              <a:ext cx="1059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Accident</a:t>
              </a:r>
            </a:p>
          </p:txBody>
        </p:sp>
        <p:sp>
          <p:nvSpPr>
            <p:cNvPr id="20501" name="TextBox 19"/>
            <p:cNvSpPr txBox="1">
              <a:spLocks noChangeArrowheads="1"/>
            </p:cNvSpPr>
            <p:nvPr/>
          </p:nvSpPr>
          <p:spPr bwMode="auto">
            <a:xfrm rot="-1667464">
              <a:off x="2463367" y="3197608"/>
              <a:ext cx="1059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Accident</a:t>
              </a:r>
            </a:p>
          </p:txBody>
        </p:sp>
        <p:sp>
          <p:nvSpPr>
            <p:cNvPr id="20502" name="TextBox 20"/>
            <p:cNvSpPr txBox="1">
              <a:spLocks noChangeArrowheads="1"/>
            </p:cNvSpPr>
            <p:nvPr/>
          </p:nvSpPr>
          <p:spPr bwMode="auto">
            <a:xfrm rot="-1667464">
              <a:off x="2463367" y="4569208"/>
              <a:ext cx="1059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Accident</a:t>
              </a:r>
            </a:p>
          </p:txBody>
        </p:sp>
        <p:sp>
          <p:nvSpPr>
            <p:cNvPr id="20503" name="TextBox 21"/>
            <p:cNvSpPr txBox="1">
              <a:spLocks noChangeArrowheads="1"/>
            </p:cNvSpPr>
            <p:nvPr/>
          </p:nvSpPr>
          <p:spPr bwMode="auto">
            <a:xfrm rot="901220">
              <a:off x="2464440" y="2597590"/>
              <a:ext cx="127718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No accident</a:t>
              </a:r>
            </a:p>
          </p:txBody>
        </p:sp>
        <p:sp>
          <p:nvSpPr>
            <p:cNvPr id="20504" name="TextBox 22"/>
            <p:cNvSpPr txBox="1">
              <a:spLocks noChangeArrowheads="1"/>
            </p:cNvSpPr>
            <p:nvPr/>
          </p:nvSpPr>
          <p:spPr bwMode="auto">
            <a:xfrm rot="901220">
              <a:off x="2465698" y="4035852"/>
              <a:ext cx="1203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No accident</a:t>
              </a:r>
            </a:p>
          </p:txBody>
        </p:sp>
        <p:sp>
          <p:nvSpPr>
            <p:cNvPr id="20505" name="TextBox 23"/>
            <p:cNvSpPr txBox="1">
              <a:spLocks noChangeArrowheads="1"/>
            </p:cNvSpPr>
            <p:nvPr/>
          </p:nvSpPr>
          <p:spPr bwMode="auto">
            <a:xfrm rot="901220">
              <a:off x="2465698" y="5407453"/>
              <a:ext cx="1203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No accident</a:t>
              </a:r>
            </a:p>
          </p:txBody>
        </p:sp>
        <p:sp>
          <p:nvSpPr>
            <p:cNvPr id="20506" name="TextBox 24"/>
            <p:cNvSpPr txBox="1">
              <a:spLocks noChangeArrowheads="1"/>
            </p:cNvSpPr>
            <p:nvPr/>
          </p:nvSpPr>
          <p:spPr bwMode="auto">
            <a:xfrm rot="-1650647">
              <a:off x="3025828" y="2035152"/>
              <a:ext cx="575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.17</a:t>
              </a:r>
            </a:p>
          </p:txBody>
        </p:sp>
        <p:sp>
          <p:nvSpPr>
            <p:cNvPr id="20507" name="TextBox 25"/>
            <p:cNvSpPr txBox="1">
              <a:spLocks noChangeArrowheads="1"/>
            </p:cNvSpPr>
            <p:nvPr/>
          </p:nvSpPr>
          <p:spPr bwMode="auto">
            <a:xfrm rot="-1650647">
              <a:off x="3100773" y="3464792"/>
              <a:ext cx="575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.09</a:t>
              </a:r>
            </a:p>
          </p:txBody>
        </p:sp>
        <p:sp>
          <p:nvSpPr>
            <p:cNvPr id="20508" name="TextBox 26"/>
            <p:cNvSpPr txBox="1">
              <a:spLocks noChangeArrowheads="1"/>
            </p:cNvSpPr>
            <p:nvPr/>
          </p:nvSpPr>
          <p:spPr bwMode="auto">
            <a:xfrm rot="-1650647">
              <a:off x="3100773" y="4836392"/>
              <a:ext cx="575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0</a:t>
              </a:r>
            </a:p>
          </p:txBody>
        </p:sp>
        <p:sp>
          <p:nvSpPr>
            <p:cNvPr id="20509" name="TextBox 27"/>
            <p:cNvSpPr txBox="1">
              <a:spLocks noChangeArrowheads="1"/>
            </p:cNvSpPr>
            <p:nvPr/>
          </p:nvSpPr>
          <p:spPr bwMode="auto">
            <a:xfrm rot="888612">
              <a:off x="3161847" y="2353396"/>
              <a:ext cx="575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.83</a:t>
              </a:r>
            </a:p>
          </p:txBody>
        </p:sp>
        <p:sp>
          <p:nvSpPr>
            <p:cNvPr id="20510" name="TextBox 28"/>
            <p:cNvSpPr txBox="1">
              <a:spLocks noChangeArrowheads="1"/>
            </p:cNvSpPr>
            <p:nvPr/>
          </p:nvSpPr>
          <p:spPr bwMode="auto">
            <a:xfrm rot="888612">
              <a:off x="3009448" y="3801196"/>
              <a:ext cx="575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.91</a:t>
              </a:r>
            </a:p>
          </p:txBody>
        </p:sp>
        <p:sp>
          <p:nvSpPr>
            <p:cNvPr id="20511" name="TextBox 29"/>
            <p:cNvSpPr txBox="1">
              <a:spLocks noChangeArrowheads="1"/>
            </p:cNvSpPr>
            <p:nvPr/>
          </p:nvSpPr>
          <p:spPr bwMode="auto">
            <a:xfrm rot="888612">
              <a:off x="3009447" y="5172796"/>
              <a:ext cx="575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Perpetua" pitchFamily="18" charset="0"/>
                </a:rPr>
                <a:t>1</a:t>
              </a:r>
            </a:p>
          </p:txBody>
        </p:sp>
      </p:grpSp>
      <p:sp>
        <p:nvSpPr>
          <p:cNvPr id="20483" name="TextBox 31"/>
          <p:cNvSpPr txBox="1">
            <a:spLocks noChangeArrowheads="1"/>
          </p:cNvSpPr>
          <p:nvPr/>
        </p:nvSpPr>
        <p:spPr bwMode="auto">
          <a:xfrm>
            <a:off x="2514600" y="457200"/>
            <a:ext cx="5780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Find all the probabilities at the end of the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09600" y="609600"/>
            <a:ext cx="80010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Perpetua" pitchFamily="18" charset="0"/>
              </a:rPr>
              <a:t>In July 2005 the journal Annals of Internal Medicine published a report on the reliability of HIV testing.  Results of a large study suggested that among people with HIV, 99.7% of tests conducted were (correctly) positive, while for people without HIV 98.5% of the tests were (correctly negative.  A clinic serving an at-risk population offers free HIV testing, believing that 15% of the patients may actually carry HIV.  What’s the probability that a patient testing negative is truly free of HIV?</a:t>
            </a:r>
          </a:p>
          <a:p>
            <a:r>
              <a:rPr lang="en-US" sz="1200">
                <a:latin typeface="Perpetua" pitchFamily="18" charset="0"/>
              </a:rPr>
              <a:t>(POD 365 Q45)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600200" y="28194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Perpetua" pitchFamily="18" charset="0"/>
              </a:rPr>
              <a:t>Translate the information above into probability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846888" y="609600"/>
          <a:ext cx="18018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1002960" imgH="228600" progId="Equation.3">
                  <p:embed/>
                </p:oleObj>
              </mc:Choice>
              <mc:Fallback>
                <p:oleObj name="Equation" r:id="rId3" imgW="10029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609600"/>
                        <a:ext cx="18018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858000" y="304800"/>
          <a:ext cx="17780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5" imgW="990360" imgH="203040" progId="Equation.3">
                  <p:embed/>
                </p:oleObj>
              </mc:Choice>
              <mc:Fallback>
                <p:oleObj name="Equation" r:id="rId5" imgW="990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17780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239000" y="990600"/>
          <a:ext cx="13001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7" imgW="723600" imgH="203040" progId="Equation.3">
                  <p:embed/>
                </p:oleObj>
              </mc:Choice>
              <mc:Fallback>
                <p:oleObj name="Equation" r:id="rId7" imgW="7236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990600"/>
                        <a:ext cx="1300163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7250113" y="1371600"/>
          <a:ext cx="12985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9" imgW="723600" imgH="228600" progId="Equation.3">
                  <p:embed/>
                </p:oleObj>
              </mc:Choice>
              <mc:Fallback>
                <p:oleObj name="Equation" r:id="rId9" imgW="723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3" y="1371600"/>
                        <a:ext cx="12985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Box 7"/>
          <p:cNvSpPr txBox="1">
            <a:spLocks noChangeArrowheads="1"/>
          </p:cNvSpPr>
          <p:nvPr/>
        </p:nvSpPr>
        <p:spPr bwMode="auto">
          <a:xfrm>
            <a:off x="762000" y="457200"/>
            <a:ext cx="258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Perpetua" pitchFamily="18" charset="0"/>
              </a:rPr>
              <a:t>Create a tree diagram</a:t>
            </a:r>
          </a:p>
        </p:txBody>
      </p:sp>
      <p:grpSp>
        <p:nvGrpSpPr>
          <p:cNvPr id="4106" name="Group 13"/>
          <p:cNvGrpSpPr>
            <a:grpSpLocks/>
          </p:cNvGrpSpPr>
          <p:nvPr/>
        </p:nvGrpSpPr>
        <p:grpSpPr bwMode="auto">
          <a:xfrm>
            <a:off x="381000" y="2743200"/>
            <a:ext cx="1219200" cy="1676400"/>
            <a:chOff x="1981200" y="2743200"/>
            <a:chExt cx="1219200" cy="16764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981200" y="2743200"/>
              <a:ext cx="12192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81200" y="3505200"/>
              <a:ext cx="11430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 flipV="1">
            <a:off x="1600200" y="1828800"/>
            <a:ext cx="1371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00200" y="2743200"/>
            <a:ext cx="1295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524000" y="3733800"/>
            <a:ext cx="1371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4419600"/>
            <a:ext cx="1447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62000" y="28194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</a:t>
            </a:r>
          </a:p>
        </p:txBody>
      </p:sp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609600" y="3962400"/>
          <a:ext cx="381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1" imgW="190440" imgH="190440" progId="Equation.3">
                  <p:embed/>
                </p:oleObj>
              </mc:Choice>
              <mc:Fallback>
                <p:oleObj name="Equation" r:id="rId11" imgW="190440" imgH="190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3810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981200" y="19812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1981200" y="2982913"/>
          <a:ext cx="3302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3" imgW="164880" imgH="190440" progId="Equation.3">
                  <p:embed/>
                </p:oleObj>
              </mc:Choice>
              <mc:Fallback>
                <p:oleObj name="Equation" r:id="rId13" imgW="16488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82913"/>
                        <a:ext cx="3302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267200" y="2057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Perpetua" pitchFamily="18" charset="0"/>
              </a:rPr>
              <a:t>What is the probability that a patient testing negative is truly free of HIV? </a:t>
            </a:r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1981200" y="3657600"/>
          <a:ext cx="330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5" imgW="164880" imgH="190440" progId="Equation.3">
                  <p:embed/>
                </p:oleObj>
              </mc:Choice>
              <mc:Fallback>
                <p:oleObj name="Equation" r:id="rId15" imgW="164880" imgH="1904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657600"/>
                        <a:ext cx="33020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905000" y="46482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6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334962"/>
            <a:ext cx="77724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Disjoint Events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685800" y="1143000"/>
            <a:ext cx="6411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Events that have no outcomes in common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334000"/>
            <a:ext cx="1845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 = </a:t>
            </a:r>
            <a:r>
              <a:rPr lang="en-US" dirty="0" smtClean="0"/>
              <a:t>Has garage 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62200" y="5334000"/>
            <a:ext cx="153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B = </a:t>
            </a:r>
            <a:r>
              <a:rPr lang="en-US" dirty="0" smtClean="0"/>
              <a:t>Has Pool</a:t>
            </a: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19050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Event: The chance that a randomly selected home has a pool or garage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95800" y="19050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Event: the color of a traffic light at an intersection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3400" y="2971800"/>
            <a:ext cx="3124200" cy="2362200"/>
            <a:chOff x="762000" y="3276600"/>
            <a:chExt cx="3124200" cy="2362200"/>
          </a:xfrm>
        </p:grpSpPr>
        <p:sp>
          <p:nvSpPr>
            <p:cNvPr id="5" name="Oval 4"/>
            <p:cNvSpPr/>
            <p:nvPr/>
          </p:nvSpPr>
          <p:spPr>
            <a:xfrm>
              <a:off x="1066800" y="3581400"/>
              <a:ext cx="1828800" cy="1905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05000" y="3581400"/>
              <a:ext cx="1828800" cy="1905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89" name="TextBox 9"/>
            <p:cNvSpPr txBox="1">
              <a:spLocks noChangeArrowheads="1"/>
            </p:cNvSpPr>
            <p:nvPr/>
          </p:nvSpPr>
          <p:spPr bwMode="auto">
            <a:xfrm>
              <a:off x="1219200" y="4191000"/>
              <a:ext cx="3177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1290" name="TextBox 10"/>
            <p:cNvSpPr txBox="1">
              <a:spLocks noChangeArrowheads="1"/>
            </p:cNvSpPr>
            <p:nvPr/>
          </p:nvSpPr>
          <p:spPr bwMode="auto">
            <a:xfrm>
              <a:off x="3276600" y="4343400"/>
              <a:ext cx="3177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1291" name="TextBox 11"/>
            <p:cNvSpPr txBox="1">
              <a:spLocks noChangeArrowheads="1"/>
            </p:cNvSpPr>
            <p:nvPr/>
          </p:nvSpPr>
          <p:spPr bwMode="auto">
            <a:xfrm>
              <a:off x="1905000" y="4267200"/>
              <a:ext cx="9028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 and B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2000" y="3276600"/>
              <a:ext cx="31242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191000" y="2971800"/>
            <a:ext cx="4648200" cy="2732088"/>
            <a:chOff x="4343400" y="3276600"/>
            <a:chExt cx="4648200" cy="2731532"/>
          </a:xfrm>
        </p:grpSpPr>
        <p:sp>
          <p:nvSpPr>
            <p:cNvPr id="11276" name="TextBox 1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3615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 = Red light</a:t>
              </a:r>
            </a:p>
          </p:txBody>
        </p:sp>
        <p:sp>
          <p:nvSpPr>
            <p:cNvPr id="11277" name="TextBox 17"/>
            <p:cNvSpPr txBox="1">
              <a:spLocks noChangeArrowheads="1"/>
            </p:cNvSpPr>
            <p:nvPr/>
          </p:nvSpPr>
          <p:spPr bwMode="auto">
            <a:xfrm>
              <a:off x="5715000" y="5638319"/>
              <a:ext cx="15981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 = Yellow light</a:t>
              </a:r>
            </a:p>
          </p:txBody>
        </p:sp>
        <p:sp>
          <p:nvSpPr>
            <p:cNvPr id="11278" name="TextBox 18"/>
            <p:cNvSpPr txBox="1">
              <a:spLocks noChangeArrowheads="1"/>
            </p:cNvSpPr>
            <p:nvPr/>
          </p:nvSpPr>
          <p:spPr bwMode="auto">
            <a:xfrm>
              <a:off x="7315200" y="5638800"/>
              <a:ext cx="16142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 = Green Light</a:t>
              </a:r>
            </a:p>
          </p:txBody>
        </p:sp>
        <p:grpSp>
          <p:nvGrpSpPr>
            <p:cNvPr id="11279" name="Group 28"/>
            <p:cNvGrpSpPr>
              <a:grpSpLocks/>
            </p:cNvGrpSpPr>
            <p:nvPr/>
          </p:nvGrpSpPr>
          <p:grpSpPr bwMode="auto">
            <a:xfrm>
              <a:off x="4419600" y="3276600"/>
              <a:ext cx="4572000" cy="2362200"/>
              <a:chOff x="4419600" y="3276600"/>
              <a:chExt cx="4572000" cy="23622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495800" y="3733707"/>
                <a:ext cx="1371600" cy="1447505"/>
              </a:xfrm>
              <a:prstGeom prst="ellips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43600" y="3733707"/>
                <a:ext cx="1447800" cy="1447505"/>
              </a:xfrm>
              <a:prstGeom prst="ellipse">
                <a:avLst/>
              </a:prstGeom>
              <a:no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467600" y="3733707"/>
                <a:ext cx="1447800" cy="1447505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3" name="TextBox 19"/>
              <p:cNvSpPr txBox="1">
                <a:spLocks noChangeArrowheads="1"/>
              </p:cNvSpPr>
              <p:nvPr/>
            </p:nvSpPr>
            <p:spPr bwMode="auto">
              <a:xfrm>
                <a:off x="4953000" y="4191000"/>
                <a:ext cx="31771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11284" name="TextBox 20"/>
              <p:cNvSpPr txBox="1">
                <a:spLocks noChangeArrowheads="1"/>
              </p:cNvSpPr>
              <p:nvPr/>
            </p:nvSpPr>
            <p:spPr bwMode="auto">
              <a:xfrm>
                <a:off x="6477000" y="4191000"/>
                <a:ext cx="31771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  <p:sp>
            <p:nvSpPr>
              <p:cNvPr id="11285" name="TextBox 21"/>
              <p:cNvSpPr txBox="1">
                <a:spLocks noChangeArrowheads="1"/>
              </p:cNvSpPr>
              <p:nvPr/>
            </p:nvSpPr>
            <p:spPr bwMode="auto">
              <a:xfrm>
                <a:off x="8001000" y="4191000"/>
                <a:ext cx="31771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19600" y="3276600"/>
                <a:ext cx="4572000" cy="236171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600200" y="6096000"/>
            <a:ext cx="1296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Not Disjoint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91200" y="6096000"/>
            <a:ext cx="895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Disjoint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smtClean="0"/>
              <a:t>Non-Disjoint </a:t>
            </a:r>
            <a:r>
              <a:rPr lang="en-US" dirty="0" smtClean="0"/>
              <a:t>Probabilities</a:t>
            </a:r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90600" y="1600200"/>
          <a:ext cx="7086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3111480" imgH="203040" progId="Equation.3">
                  <p:embed/>
                </p:oleObj>
              </mc:Choice>
              <mc:Fallback>
                <p:oleObj name="Equation" r:id="rId3" imgW="3111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7086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52600" y="2667000"/>
            <a:ext cx="5029200" cy="2895600"/>
            <a:chOff x="1752600" y="2667000"/>
            <a:chExt cx="5029200" cy="2895600"/>
          </a:xfrm>
        </p:grpSpPr>
        <p:sp>
          <p:nvSpPr>
            <p:cNvPr id="5" name="Oval 4"/>
            <p:cNvSpPr/>
            <p:nvPr/>
          </p:nvSpPr>
          <p:spPr>
            <a:xfrm>
              <a:off x="1752600" y="2667000"/>
              <a:ext cx="3352800" cy="2895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505200" y="2667000"/>
              <a:ext cx="3276600" cy="2895600"/>
            </a:xfrm>
            <a:prstGeom prst="ellipse">
              <a:avLst/>
            </a:prstGeom>
            <a:solidFill>
              <a:schemeClr val="accent5">
                <a:lumMod val="7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43200" y="55626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Event A</a:t>
            </a: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24400" y="55626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Event B</a:t>
            </a: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3886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and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5563" y="304800"/>
            <a:ext cx="90884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Police report that 78% of drivers stopped on suspicion of drunk </a:t>
            </a:r>
          </a:p>
          <a:p>
            <a:r>
              <a:rPr lang="en-US" sz="2800" dirty="0">
                <a:latin typeface="Perpetua" pitchFamily="18" charset="0"/>
              </a:rPr>
              <a:t>driving are given a breath test, 36% a blood test, and 22% both tests.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304800" y="1295400"/>
            <a:ext cx="806842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Perpetua" pitchFamily="18" charset="0"/>
              </a:rPr>
              <a:t>What is the probability that a randomly selected DWI suspect is </a:t>
            </a:r>
            <a:r>
              <a:rPr lang="en-US" sz="2400" dirty="0" smtClean="0">
                <a:latin typeface="Perpetua" pitchFamily="18" charset="0"/>
              </a:rPr>
              <a:t>givens:</a:t>
            </a:r>
          </a:p>
          <a:p>
            <a:pPr lvl="1"/>
            <a:r>
              <a:rPr lang="en-US" sz="2400" dirty="0" smtClean="0">
                <a:latin typeface="Perpetua" pitchFamily="18" charset="0"/>
              </a:rPr>
              <a:t>1. a test	</a:t>
            </a:r>
          </a:p>
          <a:p>
            <a:pPr lvl="1"/>
            <a:r>
              <a:rPr lang="en-US" sz="2400" dirty="0" smtClean="0">
                <a:latin typeface="Perpetua" pitchFamily="18" charset="0"/>
              </a:rPr>
              <a:t>2</a:t>
            </a:r>
            <a:r>
              <a:rPr lang="en-US" sz="2400" dirty="0">
                <a:latin typeface="Perpetua" pitchFamily="18" charset="0"/>
              </a:rPr>
              <a:t>. a blood test or a breath test but not both</a:t>
            </a:r>
          </a:p>
          <a:p>
            <a:pPr lvl="1"/>
            <a:r>
              <a:rPr lang="en-US" sz="2400" dirty="0">
                <a:latin typeface="Perpetua" pitchFamily="18" charset="0"/>
              </a:rPr>
              <a:t>3. Neither </a:t>
            </a:r>
            <a:r>
              <a:rPr lang="en-US" sz="2400" dirty="0" smtClean="0">
                <a:latin typeface="Perpetua" pitchFamily="18" charset="0"/>
              </a:rPr>
              <a:t>test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28600" y="3154740"/>
            <a:ext cx="806842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Perpetua" pitchFamily="18" charset="0"/>
              </a:rPr>
              <a:t>Before solving let’s break it down….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u="sng" dirty="0" smtClean="0">
                <a:latin typeface="Perpetua" pitchFamily="18" charset="0"/>
              </a:rPr>
              <a:t>Define the events and probabilities</a:t>
            </a:r>
          </a:p>
          <a:p>
            <a:pPr marL="914400" lvl="1" indent="-457200"/>
            <a:r>
              <a:rPr lang="en-US" sz="2400" dirty="0">
                <a:latin typeface="Perpetua" pitchFamily="18" charset="0"/>
              </a:rPr>
              <a:t>	</a:t>
            </a:r>
            <a:r>
              <a:rPr lang="en-US" sz="2400" dirty="0" smtClean="0">
                <a:latin typeface="Perpetua" pitchFamily="18" charset="0"/>
              </a:rPr>
              <a:t>Event A: the drivers stopped that are given breath test</a:t>
            </a:r>
          </a:p>
          <a:p>
            <a:pPr marL="914400" lvl="1" indent="-457200"/>
            <a:r>
              <a:rPr lang="en-US" sz="2400" dirty="0">
                <a:latin typeface="Perpetua" pitchFamily="18" charset="0"/>
              </a:rPr>
              <a:t>	</a:t>
            </a:r>
            <a:r>
              <a:rPr lang="en-US" sz="2400" dirty="0" smtClean="0">
                <a:latin typeface="Perpetua" pitchFamily="18" charset="0"/>
              </a:rPr>
              <a:t>Event B: the drivers stopped that are given blood test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04800" y="5410200"/>
            <a:ext cx="80684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Perpetua" pitchFamily="18" charset="0"/>
              </a:rPr>
              <a:t>P(breath test and not a blood test)= .56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Perpetua" pitchFamily="18" charset="0"/>
              </a:rPr>
              <a:t>P(blood test and not a breath test)=.14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04800" y="4872335"/>
            <a:ext cx="8068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>
                <a:latin typeface="Perpetua" pitchFamily="18" charset="0"/>
              </a:rPr>
              <a:t>	</a:t>
            </a:r>
            <a:r>
              <a:rPr lang="en-US" sz="2400" dirty="0" smtClean="0">
                <a:latin typeface="Perpetua" pitchFamily="18" charset="0"/>
              </a:rPr>
              <a:t>P(A)=.78	P(B)=.36	P(A &amp; B)=.22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5563" y="304800"/>
            <a:ext cx="90884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Police report that 78% of drivers stopped on suspicion of drunk </a:t>
            </a:r>
          </a:p>
          <a:p>
            <a:r>
              <a:rPr lang="en-US" sz="2800" dirty="0">
                <a:latin typeface="Perpetua" pitchFamily="18" charset="0"/>
              </a:rPr>
              <a:t>driving are given a breath test, 36% a blood test, and 22% both tests.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304800" y="1295400"/>
            <a:ext cx="80994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Perpetua" pitchFamily="18" charset="0"/>
              </a:rPr>
              <a:t>What is the probability that a randomly selected DWI suspect is givens:</a:t>
            </a:r>
          </a:p>
          <a:p>
            <a:pPr lvl="1"/>
            <a:r>
              <a:rPr lang="en-US" sz="2400" dirty="0">
                <a:latin typeface="Perpetua" pitchFamily="18" charset="0"/>
              </a:rPr>
              <a:t>1. a test	</a:t>
            </a:r>
          </a:p>
          <a:p>
            <a:pPr lvl="1"/>
            <a:r>
              <a:rPr lang="en-US" sz="2400" dirty="0">
                <a:latin typeface="Perpetua" pitchFamily="18" charset="0"/>
              </a:rPr>
              <a:t>2. a blood test or a breath test but not both</a:t>
            </a:r>
          </a:p>
          <a:p>
            <a:pPr lvl="1"/>
            <a:r>
              <a:rPr lang="en-US" sz="2400" dirty="0">
                <a:latin typeface="Perpetua" pitchFamily="18" charset="0"/>
              </a:rPr>
              <a:t>3. Neither test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600" y="3352800"/>
            <a:ext cx="5029200" cy="2895600"/>
            <a:chOff x="838200" y="3200400"/>
            <a:chExt cx="5029200" cy="2895600"/>
          </a:xfrm>
        </p:grpSpPr>
        <p:sp>
          <p:nvSpPr>
            <p:cNvPr id="7" name="Oval 6"/>
            <p:cNvSpPr/>
            <p:nvPr/>
          </p:nvSpPr>
          <p:spPr>
            <a:xfrm>
              <a:off x="838200" y="3200400"/>
              <a:ext cx="3352800" cy="2895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3200400"/>
              <a:ext cx="3276600" cy="2895600"/>
            </a:xfrm>
            <a:prstGeom prst="ellipse">
              <a:avLst/>
            </a:prstGeom>
            <a:solidFill>
              <a:schemeClr val="accent5">
                <a:lumMod val="75000"/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2905125"/>
            <a:ext cx="156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Breath test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0" y="2905125"/>
            <a:ext cx="1495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Blood test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724400" y="3048000"/>
            <a:ext cx="396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buAutoNum type="arabicPeriod"/>
            </a:pPr>
            <a:r>
              <a:rPr lang="en-US" sz="2400" dirty="0" smtClean="0">
                <a:latin typeface="Perpetua" pitchFamily="18" charset="0"/>
              </a:rPr>
              <a:t>P( A or B)</a:t>
            </a: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Perpetua" pitchFamily="18" charset="0"/>
              </a:rPr>
              <a:t>P(A or B not both)</a:t>
            </a:r>
          </a:p>
          <a:p>
            <a:pPr marL="914400" lvl="1" indent="-457200">
              <a:buAutoNum type="arabicPeriod"/>
            </a:pPr>
            <a:endParaRPr lang="en-US" sz="2400" dirty="0">
              <a:latin typeface="Perpetua" pitchFamily="18" charset="0"/>
            </a:endParaRP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Perpetua" pitchFamily="18" charset="0"/>
              </a:rPr>
              <a:t>P(Neither)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324600" y="30480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=.78+.36-.22=.92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248400" y="37338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=.56+.14=.70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6400800" y="41148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= 1- P(A or B) 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6400800" y="46482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= 1- .92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400800" y="5024735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= .08</a:t>
            </a: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81000" y="4343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.56</a:t>
            </a: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2057400" y="4343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.22</a:t>
            </a: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3733800" y="4343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.14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3048000" y="6172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.36</a:t>
            </a: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1066800" y="6167735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400" dirty="0" smtClean="0">
                <a:latin typeface="Perpetua" pitchFamily="18" charset="0"/>
              </a:rPr>
              <a:t>.78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Events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143000" y="1447800"/>
            <a:ext cx="6981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outcome of one event does not influence the outcome of the other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Suppose a job requires you to fly from Atlanta to Houston every Monday.  </a:t>
            </a:r>
          </a:p>
          <a:p>
            <a:r>
              <a:rPr lang="en-US"/>
              <a:t>The airline’s website reports that this flight is on time 85% of the time.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41910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Does being on time this week have any impact on being on time next week?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51816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Independent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5800" y="2209800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survey finds that 56% of college students live on campus, 62% have a campus meal program, and 42% do both.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3276600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Event</a:t>
            </a:r>
            <a:r>
              <a:rPr lang="en-US"/>
              <a:t>: chance that a random person you meet lives on campus and has a meal plan.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5800" y="41910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Does living on campus have any impact on if you have a meal plan?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51816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 independent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33528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Event</a:t>
            </a:r>
            <a:r>
              <a:rPr lang="en-US"/>
              <a:t>: The chance that the flight will be on time two weeks in a 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04800" y="2286000"/>
            <a:ext cx="1506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Notation: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773237" y="3124200"/>
          <a:ext cx="31035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422360" imgH="419040" progId="Equation.3">
                  <p:embed/>
                </p:oleObj>
              </mc:Choice>
              <mc:Fallback>
                <p:oleObj name="Equation" r:id="rId3" imgW="14223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7" y="3124200"/>
                        <a:ext cx="31035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52600" y="2286000"/>
          <a:ext cx="6529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2489040" imgH="203040" progId="Equation.3">
                  <p:embed/>
                </p:oleObj>
              </mc:Choice>
              <mc:Fallback>
                <p:oleObj name="Equation" r:id="rId5" imgW="24890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65293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7724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Conditional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40973" y="228600"/>
            <a:ext cx="44620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Conditional Probability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244850" y="990600"/>
          <a:ext cx="2654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3" imgW="1244520" imgH="419040" progId="Equation.3">
                  <p:embed/>
                </p:oleObj>
              </mc:Choice>
              <mc:Fallback>
                <p:oleObj name="Equation" r:id="rId3" imgW="1244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990600"/>
                        <a:ext cx="26543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857102" y="2514600"/>
            <a:ext cx="3260271" cy="31242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11405386">
            <a:off x="4157511" y="2751531"/>
            <a:ext cx="2106906" cy="2644283"/>
          </a:xfrm>
          <a:prstGeom prst="arc">
            <a:avLst>
              <a:gd name="adj1" fmla="val 17310534"/>
              <a:gd name="adj2" fmla="val 3138807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191000" y="3352800"/>
            <a:ext cx="68580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191000" y="3810000"/>
            <a:ext cx="926373" cy="609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419600" y="4419600"/>
            <a:ext cx="697773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53095" y="375050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rush Script MT" pitchFamily="66" charset="0"/>
              </a:rPr>
              <a:t>S</a:t>
            </a:r>
            <a:endParaRPr lang="en-US" sz="36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3048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P(A and B) represents the outcomes from B that are included in A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768487" y="3581400"/>
            <a:ext cx="1175113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887" y="1189511"/>
            <a:ext cx="2503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Event A has happened, the sample space is reduced to the outcomes in A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057400" y="3048000"/>
            <a:ext cx="457201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34837" y="26009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1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990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70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65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Perpetua" pitchFamily="18" charset="0"/>
              </a:rPr>
              <a:t>Goals</a:t>
            </a:r>
          </a:p>
        </p:txBody>
      </p:sp>
      <p:sp>
        <p:nvSpPr>
          <p:cNvPr id="14371" name="TextBox 5"/>
          <p:cNvSpPr txBox="1">
            <a:spLocks noChangeArrowheads="1"/>
          </p:cNvSpPr>
          <p:nvPr/>
        </p:nvSpPr>
        <p:spPr bwMode="auto">
          <a:xfrm>
            <a:off x="685800" y="16002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Perpetua" pitchFamily="18" charset="0"/>
              </a:rPr>
              <a:t>Sex</a:t>
            </a:r>
          </a:p>
        </p:txBody>
      </p:sp>
      <p:sp>
        <p:nvSpPr>
          <p:cNvPr id="14372" name="TextBox 6"/>
          <p:cNvSpPr txBox="1">
            <a:spLocks noChangeArrowheads="1"/>
          </p:cNvSpPr>
          <p:nvPr/>
        </p:nvSpPr>
        <p:spPr bwMode="auto">
          <a:xfrm>
            <a:off x="6400800" y="2971800"/>
            <a:ext cx="170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P(sports) =</a:t>
            </a:r>
          </a:p>
        </p:txBody>
      </p:sp>
      <p:sp>
        <p:nvSpPr>
          <p:cNvPr id="14373" name="TextBox 7"/>
          <p:cNvSpPr txBox="1">
            <a:spLocks noChangeArrowheads="1"/>
          </p:cNvSpPr>
          <p:nvPr/>
        </p:nvSpPr>
        <p:spPr bwMode="auto">
          <a:xfrm>
            <a:off x="2743200" y="2971800"/>
            <a:ext cx="295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P(girl and popular) =</a:t>
            </a:r>
          </a:p>
        </p:txBody>
      </p:sp>
      <p:sp>
        <p:nvSpPr>
          <p:cNvPr id="14374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135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P(girl) =</a:t>
            </a:r>
          </a:p>
        </p:txBody>
      </p:sp>
      <p:sp>
        <p:nvSpPr>
          <p:cNvPr id="14375" name="TextBox 9"/>
          <p:cNvSpPr txBox="1">
            <a:spLocks noChangeArrowheads="1"/>
          </p:cNvSpPr>
          <p:nvPr/>
        </p:nvSpPr>
        <p:spPr bwMode="auto">
          <a:xfrm>
            <a:off x="304800" y="3962400"/>
            <a:ext cx="4616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P(sports given that one is a girl) =</a:t>
            </a:r>
          </a:p>
        </p:txBody>
      </p:sp>
      <p:sp>
        <p:nvSpPr>
          <p:cNvPr id="14376" name="TextBox 10"/>
          <p:cNvSpPr txBox="1">
            <a:spLocks noChangeArrowheads="1"/>
          </p:cNvSpPr>
          <p:nvPr/>
        </p:nvSpPr>
        <p:spPr bwMode="auto">
          <a:xfrm>
            <a:off x="304800" y="4876800"/>
            <a:ext cx="4678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Perpetua" pitchFamily="18" charset="0"/>
              </a:rPr>
              <a:t>P(girl give that one plays sports) =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Conditional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1079</TotalTime>
  <Words>1048</Words>
  <Application>Microsoft Office PowerPoint</Application>
  <PresentationFormat>On-screen Show (4:3)</PresentationFormat>
  <Paragraphs>190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Brush Script MT</vt:lpstr>
      <vt:lpstr>Calibri</vt:lpstr>
      <vt:lpstr>Franklin Gothic Book</vt:lpstr>
      <vt:lpstr>Perpetua</vt:lpstr>
      <vt:lpstr>Times New Roman</vt:lpstr>
      <vt:lpstr>Wingdings 2</vt:lpstr>
      <vt:lpstr>Equity</vt:lpstr>
      <vt:lpstr>Equation</vt:lpstr>
      <vt:lpstr> The “Complicated” Probabilty Disjoint and Independent Events</vt:lpstr>
      <vt:lpstr>Disjoint Events</vt:lpstr>
      <vt:lpstr>Finding Non-Disjoint Probabilities</vt:lpstr>
      <vt:lpstr>PowerPoint Presentation</vt:lpstr>
      <vt:lpstr>PowerPoint Presentation</vt:lpstr>
      <vt:lpstr>Independent Events</vt:lpstr>
      <vt:lpstr>Conditional Probability</vt:lpstr>
      <vt:lpstr>PowerPoint Presentation</vt:lpstr>
      <vt:lpstr>Conditional Probability</vt:lpstr>
      <vt:lpstr>Independence</vt:lpstr>
      <vt:lpstr>PowerPoint Presentation</vt:lpstr>
      <vt:lpstr>Making tables</vt:lpstr>
      <vt:lpstr>PowerPoint Presentation</vt:lpstr>
      <vt:lpstr>Tree Diagrams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WCPSS</dc:creator>
  <cp:lastModifiedBy>John Lawhon</cp:lastModifiedBy>
  <cp:revision>85</cp:revision>
  <dcterms:created xsi:type="dcterms:W3CDTF">2010-02-23T16:16:07Z</dcterms:created>
  <dcterms:modified xsi:type="dcterms:W3CDTF">2017-12-15T13:13:16Z</dcterms:modified>
</cp:coreProperties>
</file>