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365" r:id="rId3"/>
    <p:sldId id="348" r:id="rId4"/>
    <p:sldId id="349" r:id="rId5"/>
    <p:sldId id="350" r:id="rId6"/>
    <p:sldId id="351" r:id="rId7"/>
    <p:sldId id="352" r:id="rId8"/>
    <p:sldId id="353" r:id="rId9"/>
    <p:sldId id="366" r:id="rId10"/>
    <p:sldId id="360" r:id="rId11"/>
    <p:sldId id="355" r:id="rId12"/>
    <p:sldId id="356" r:id="rId13"/>
    <p:sldId id="361" r:id="rId14"/>
    <p:sldId id="363" r:id="rId15"/>
    <p:sldId id="362" r:id="rId16"/>
    <p:sldId id="257" r:id="rId17"/>
    <p:sldId id="326" r:id="rId18"/>
    <p:sldId id="342" r:id="rId19"/>
    <p:sldId id="345"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96" d="100"/>
          <a:sy n="96"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6350" y="20638"/>
            <a:ext cx="9144000" cy="6858000"/>
            <a:chOff x="0" y="0"/>
            <a:chExt cx="5760" cy="4320"/>
          </a:xfrm>
        </p:grpSpPr>
        <p:sp>
          <p:nvSpPr>
            <p:cNvPr id="819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19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819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8198" name="Group 6"/>
          <p:cNvGrpSpPr>
            <a:grpSpLocks/>
          </p:cNvGrpSpPr>
          <p:nvPr/>
        </p:nvGrpSpPr>
        <p:grpSpPr bwMode="auto">
          <a:xfrm>
            <a:off x="-1588" y="6034088"/>
            <a:ext cx="7845426" cy="850900"/>
            <a:chOff x="0" y="3792"/>
            <a:chExt cx="4942" cy="536"/>
          </a:xfrm>
        </p:grpSpPr>
        <p:sp>
          <p:nvSpPr>
            <p:cNvPr id="819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8200" name="Group 8"/>
            <p:cNvGrpSpPr>
              <a:grpSpLocks/>
            </p:cNvGrpSpPr>
            <p:nvPr userDrawn="1"/>
          </p:nvGrpSpPr>
          <p:grpSpPr bwMode="auto">
            <a:xfrm>
              <a:off x="2486" y="3792"/>
              <a:ext cx="2456" cy="536"/>
              <a:chOff x="2486" y="3792"/>
              <a:chExt cx="2456" cy="536"/>
            </a:xfrm>
          </p:grpSpPr>
          <p:sp>
            <p:nvSpPr>
              <p:cNvPr id="8201"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02"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03"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04"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05"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820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8207" name="Group 15"/>
          <p:cNvGrpSpPr>
            <a:grpSpLocks/>
          </p:cNvGrpSpPr>
          <p:nvPr/>
        </p:nvGrpSpPr>
        <p:grpSpPr bwMode="auto">
          <a:xfrm>
            <a:off x="627063" y="6021388"/>
            <a:ext cx="5684837" cy="849312"/>
            <a:chOff x="395" y="3793"/>
            <a:chExt cx="3581" cy="535"/>
          </a:xfrm>
        </p:grpSpPr>
        <p:sp>
          <p:nvSpPr>
            <p:cNvPr id="820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0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1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1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1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21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8214"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noProof="0" smtClean="0"/>
              <a:t>Click to edit Master title style</a:t>
            </a:r>
          </a:p>
        </p:txBody>
      </p:sp>
      <p:sp>
        <p:nvSpPr>
          <p:cNvPr id="821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noProof="0" smtClean="0"/>
              <a:t>Click to edit Master subtitle style</a:t>
            </a:r>
          </a:p>
        </p:txBody>
      </p:sp>
      <p:sp>
        <p:nvSpPr>
          <p:cNvPr id="8216" name="Rectangle 24"/>
          <p:cNvSpPr>
            <a:spLocks noGrp="1" noChangeArrowheads="1"/>
          </p:cNvSpPr>
          <p:nvPr>
            <p:ph type="dt" sz="quarter" idx="2"/>
          </p:nvPr>
        </p:nvSpPr>
        <p:spPr/>
        <p:txBody>
          <a:bodyPr/>
          <a:lstStyle>
            <a:lvl1pPr>
              <a:defRPr/>
            </a:lvl1pPr>
          </a:lstStyle>
          <a:p>
            <a:endParaRPr lang="en-US"/>
          </a:p>
        </p:txBody>
      </p:sp>
      <p:sp>
        <p:nvSpPr>
          <p:cNvPr id="8217" name="Rectangle 25"/>
          <p:cNvSpPr>
            <a:spLocks noGrp="1" noChangeArrowheads="1"/>
          </p:cNvSpPr>
          <p:nvPr>
            <p:ph type="sldNum" sz="quarter" idx="4"/>
          </p:nvPr>
        </p:nvSpPr>
        <p:spPr/>
        <p:txBody>
          <a:bodyPr/>
          <a:lstStyle>
            <a:lvl1pPr>
              <a:defRPr/>
            </a:lvl1pPr>
          </a:lstStyle>
          <a:p>
            <a:fld id="{01FCF7AC-B72A-4206-859B-1BB5900FFE21}" type="slidenum">
              <a:rPr lang="en-US"/>
              <a:pPr/>
              <a:t>‹#›</a:t>
            </a:fld>
            <a:endParaRPr lang="en-US"/>
          </a:p>
        </p:txBody>
      </p:sp>
      <p:sp>
        <p:nvSpPr>
          <p:cNvPr id="8218"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647F1A-A96B-4C0C-A73B-91C17E16EA5F}" type="slidenum">
              <a:rPr lang="en-US"/>
              <a:pPr/>
              <a:t>‹#›</a:t>
            </a:fld>
            <a:endParaRPr lang="en-US"/>
          </a:p>
        </p:txBody>
      </p:sp>
    </p:spTree>
    <p:extLst>
      <p:ext uri="{BB962C8B-B14F-4D97-AF65-F5344CB8AC3E}">
        <p14:creationId xmlns:p14="http://schemas.microsoft.com/office/powerpoint/2010/main" xmlns="" val="334731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BA91E7-AC67-4662-BAE3-F6A7C53DB563}" type="slidenum">
              <a:rPr lang="en-US"/>
              <a:pPr/>
              <a:t>‹#›</a:t>
            </a:fld>
            <a:endParaRPr lang="en-US"/>
          </a:p>
        </p:txBody>
      </p:sp>
    </p:spTree>
    <p:extLst>
      <p:ext uri="{BB962C8B-B14F-4D97-AF65-F5344CB8AC3E}">
        <p14:creationId xmlns:p14="http://schemas.microsoft.com/office/powerpoint/2010/main" xmlns="" val="3031753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DCBE1F67-2B35-4DE6-9BB6-8BD9B2059C9A}" type="slidenum">
              <a:rPr lang="en-US"/>
              <a:pPr/>
              <a:t>‹#›</a:t>
            </a:fld>
            <a:endParaRPr lang="en-US"/>
          </a:p>
        </p:txBody>
      </p:sp>
    </p:spTree>
    <p:extLst>
      <p:ext uri="{BB962C8B-B14F-4D97-AF65-F5344CB8AC3E}">
        <p14:creationId xmlns:p14="http://schemas.microsoft.com/office/powerpoint/2010/main" xmlns="" val="151100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AD481D-1515-47B7-BF61-A92167A36B2F}" type="slidenum">
              <a:rPr lang="en-US"/>
              <a:pPr/>
              <a:t>‹#›</a:t>
            </a:fld>
            <a:endParaRPr lang="en-US"/>
          </a:p>
        </p:txBody>
      </p:sp>
    </p:spTree>
    <p:extLst>
      <p:ext uri="{BB962C8B-B14F-4D97-AF65-F5344CB8AC3E}">
        <p14:creationId xmlns:p14="http://schemas.microsoft.com/office/powerpoint/2010/main" xmlns="" val="107510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67633D-D9CA-40E8-ACEB-5F8C6563F825}" type="slidenum">
              <a:rPr lang="en-US"/>
              <a:pPr/>
              <a:t>‹#›</a:t>
            </a:fld>
            <a:endParaRPr lang="en-US"/>
          </a:p>
        </p:txBody>
      </p:sp>
    </p:spTree>
    <p:extLst>
      <p:ext uri="{BB962C8B-B14F-4D97-AF65-F5344CB8AC3E}">
        <p14:creationId xmlns:p14="http://schemas.microsoft.com/office/powerpoint/2010/main" xmlns="" val="257974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6AE5F1-C436-4067-9045-1295726F9B84}" type="slidenum">
              <a:rPr lang="en-US"/>
              <a:pPr/>
              <a:t>‹#›</a:t>
            </a:fld>
            <a:endParaRPr lang="en-US"/>
          </a:p>
        </p:txBody>
      </p:sp>
    </p:spTree>
    <p:extLst>
      <p:ext uri="{BB962C8B-B14F-4D97-AF65-F5344CB8AC3E}">
        <p14:creationId xmlns:p14="http://schemas.microsoft.com/office/powerpoint/2010/main" xmlns="" val="2058943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2D51E80-C350-4602-9976-FB42D740671A}" type="slidenum">
              <a:rPr lang="en-US"/>
              <a:pPr/>
              <a:t>‹#›</a:t>
            </a:fld>
            <a:endParaRPr lang="en-US"/>
          </a:p>
        </p:txBody>
      </p:sp>
    </p:spTree>
    <p:extLst>
      <p:ext uri="{BB962C8B-B14F-4D97-AF65-F5344CB8AC3E}">
        <p14:creationId xmlns:p14="http://schemas.microsoft.com/office/powerpoint/2010/main" xmlns="" val="299719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297844C-93E2-4DDE-A348-06DC0B0E10AB}" type="slidenum">
              <a:rPr lang="en-US"/>
              <a:pPr/>
              <a:t>‹#›</a:t>
            </a:fld>
            <a:endParaRPr lang="en-US"/>
          </a:p>
        </p:txBody>
      </p:sp>
    </p:spTree>
    <p:extLst>
      <p:ext uri="{BB962C8B-B14F-4D97-AF65-F5344CB8AC3E}">
        <p14:creationId xmlns:p14="http://schemas.microsoft.com/office/powerpoint/2010/main" xmlns="" val="195884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C7E661-FBE9-49E0-A186-56C0BF270E12}" type="slidenum">
              <a:rPr lang="en-US"/>
              <a:pPr/>
              <a:t>‹#›</a:t>
            </a:fld>
            <a:endParaRPr lang="en-US"/>
          </a:p>
        </p:txBody>
      </p:sp>
    </p:spTree>
    <p:extLst>
      <p:ext uri="{BB962C8B-B14F-4D97-AF65-F5344CB8AC3E}">
        <p14:creationId xmlns:p14="http://schemas.microsoft.com/office/powerpoint/2010/main" xmlns="" val="411610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491CB8-F48A-490E-8DC7-03EA6491D5AA}" type="slidenum">
              <a:rPr lang="en-US"/>
              <a:pPr/>
              <a:t>‹#›</a:t>
            </a:fld>
            <a:endParaRPr lang="en-US"/>
          </a:p>
        </p:txBody>
      </p:sp>
    </p:spTree>
    <p:extLst>
      <p:ext uri="{BB962C8B-B14F-4D97-AF65-F5344CB8AC3E}">
        <p14:creationId xmlns:p14="http://schemas.microsoft.com/office/powerpoint/2010/main" xmlns="" val="82187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6EEED4-5C2C-4B33-BA1E-C25EC52E7A7D}" type="slidenum">
              <a:rPr lang="en-US"/>
              <a:pPr/>
              <a:t>‹#›</a:t>
            </a:fld>
            <a:endParaRPr lang="en-US"/>
          </a:p>
        </p:txBody>
      </p:sp>
    </p:spTree>
    <p:extLst>
      <p:ext uri="{BB962C8B-B14F-4D97-AF65-F5344CB8AC3E}">
        <p14:creationId xmlns:p14="http://schemas.microsoft.com/office/powerpoint/2010/main" xmlns="" val="71314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4000" cy="6858000"/>
            <a:chOff x="0" y="0"/>
            <a:chExt cx="5760" cy="4320"/>
          </a:xfrm>
        </p:grpSpPr>
        <p:sp>
          <p:nvSpPr>
            <p:cNvPr id="7171"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72"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7173"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7174" name="Group 6"/>
          <p:cNvGrpSpPr>
            <a:grpSpLocks/>
          </p:cNvGrpSpPr>
          <p:nvPr/>
        </p:nvGrpSpPr>
        <p:grpSpPr bwMode="auto">
          <a:xfrm>
            <a:off x="0" y="6019800"/>
            <a:ext cx="7848600" cy="857250"/>
            <a:chOff x="0" y="3792"/>
            <a:chExt cx="4944" cy="540"/>
          </a:xfrm>
        </p:grpSpPr>
        <p:sp>
          <p:nvSpPr>
            <p:cNvPr id="7175"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7176" name="Group 8"/>
            <p:cNvGrpSpPr>
              <a:grpSpLocks/>
            </p:cNvGrpSpPr>
            <p:nvPr userDrawn="1"/>
          </p:nvGrpSpPr>
          <p:grpSpPr bwMode="auto">
            <a:xfrm>
              <a:off x="2486" y="3792"/>
              <a:ext cx="2458" cy="540"/>
              <a:chOff x="2486" y="3792"/>
              <a:chExt cx="2458" cy="540"/>
            </a:xfrm>
          </p:grpSpPr>
          <p:sp>
            <p:nvSpPr>
              <p:cNvPr id="7177"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78"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79"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0"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1"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7182"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7183" name="Group 15"/>
          <p:cNvGrpSpPr>
            <a:grpSpLocks/>
          </p:cNvGrpSpPr>
          <p:nvPr/>
        </p:nvGrpSpPr>
        <p:grpSpPr bwMode="auto">
          <a:xfrm>
            <a:off x="627063" y="6021388"/>
            <a:ext cx="5684837" cy="849312"/>
            <a:chOff x="395" y="3793"/>
            <a:chExt cx="3581" cy="535"/>
          </a:xfrm>
        </p:grpSpPr>
        <p:sp>
          <p:nvSpPr>
            <p:cNvPr id="7184"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5"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6"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7"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8"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189"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7190"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91"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92"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7193"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7194"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4C4A00AE-F5B4-45ED-A39A-70C13ADA3CB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lr>
          <a:schemeClr val="tx2"/>
        </a:buClr>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stats4stem.org/index.html" TargetMode="External"/><Relationship Id="rId2" Type="http://schemas.openxmlformats.org/officeDocument/2006/relationships/hyperlink" Target="http://apcentral.collegeboard.com/apc/members/exam/exam_information/8357.html" TargetMode="External"/><Relationship Id="rId1" Type="http://schemas.openxmlformats.org/officeDocument/2006/relationships/slideLayout" Target="../slideLayouts/slideLayout2.xml"/><Relationship Id="rId6" Type="http://schemas.openxmlformats.org/officeDocument/2006/relationships/hyperlink" Target="starnes_inference%20summary.pdf" TargetMode="External"/><Relationship Id="rId5" Type="http://schemas.openxmlformats.org/officeDocument/2006/relationships/hyperlink" Target="http://www.ltcconline.net/greenl/java/Statistics/catStatProb/categorizingStatProblems12.html" TargetMode="External"/><Relationship Id="rId4" Type="http://schemas.openxmlformats.org/officeDocument/2006/relationships/hyperlink" Target="../../Dropbox/Hon%20Stats%20B%20block%20spring%20class%20folder/formulas%20and%20tables%20for%20AP%20exam.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TPS%204e/Page%20proofs/final%20pages/starnes_app_a_001-004v1%5b1%5d.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1470025"/>
          </a:xfrm>
        </p:spPr>
        <p:txBody>
          <a:bodyPr/>
          <a:lstStyle/>
          <a:p>
            <a:r>
              <a:rPr lang="en-US" sz="4400" dirty="0" smtClean="0"/>
              <a:t>AP Statistics Exam Tips</a:t>
            </a:r>
            <a:br>
              <a:rPr lang="en-US" sz="4400" dirty="0" smtClean="0"/>
            </a:br>
            <a:r>
              <a:rPr lang="en-US" sz="3600" dirty="0" smtClean="0"/>
              <a:t>2012 Edition</a:t>
            </a:r>
            <a:endParaRPr lang="en-US" sz="3600" dirty="0"/>
          </a:p>
        </p:txBody>
      </p:sp>
      <p:sp>
        <p:nvSpPr>
          <p:cNvPr id="2051" name="Rectangle 3"/>
          <p:cNvSpPr>
            <a:spLocks noGrp="1" noChangeArrowheads="1"/>
          </p:cNvSpPr>
          <p:nvPr>
            <p:ph type="subTitle" idx="1"/>
          </p:nvPr>
        </p:nvSpPr>
        <p:spPr>
          <a:xfrm>
            <a:off x="1371600" y="2895600"/>
            <a:ext cx="6400800" cy="1752600"/>
          </a:xfrm>
        </p:spPr>
        <p:txBody>
          <a:bodyPr/>
          <a:lstStyle/>
          <a:p>
            <a:r>
              <a:rPr lang="en-US"/>
              <a:t>Daren Starnes</a:t>
            </a:r>
          </a:p>
          <a:p>
            <a:r>
              <a:rPr lang="en-US"/>
              <a:t>The Lawrenceville School</a:t>
            </a:r>
          </a:p>
          <a:p>
            <a:r>
              <a:rPr lang="en-US"/>
              <a:t>dstarnes@lawrenceville.org</a:t>
            </a:r>
          </a:p>
        </p:txBody>
      </p:sp>
      <p:sp>
        <p:nvSpPr>
          <p:cNvPr id="2052" name="Text Box 4"/>
          <p:cNvSpPr txBox="1">
            <a:spLocks noChangeArrowheads="1"/>
          </p:cNvSpPr>
          <p:nvPr/>
        </p:nvSpPr>
        <p:spPr bwMode="auto">
          <a:xfrm>
            <a:off x="2057400" y="5181600"/>
            <a:ext cx="51816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BFW Publishers</a:t>
            </a:r>
          </a:p>
          <a:p>
            <a:pPr algn="ctr">
              <a:spcBef>
                <a:spcPct val="50000"/>
              </a:spcBef>
            </a:pPr>
            <a:r>
              <a:rPr lang="en-US" sz="2000" dirty="0"/>
              <a:t>May 3, </a:t>
            </a:r>
            <a:r>
              <a:rPr lang="en-US" sz="2000" dirty="0" smtClean="0"/>
              <a:t>2012</a:t>
            </a:r>
            <a:endParaRPr lang="en-US" sz="2000"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39000" y="4038600"/>
            <a:ext cx="1690688" cy="2509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sz="4000" dirty="0" smtClean="0"/>
              <a:t>#5: </a:t>
            </a:r>
            <a:r>
              <a:rPr lang="en-US" sz="4000" dirty="0"/>
              <a:t>Don’t shoot yourself in the foot!</a:t>
            </a:r>
          </a:p>
        </p:txBody>
      </p:sp>
      <p:sp>
        <p:nvSpPr>
          <p:cNvPr id="132099" name="Rectangle 3"/>
          <p:cNvSpPr>
            <a:spLocks noGrp="1" noChangeArrowheads="1"/>
          </p:cNvSpPr>
          <p:nvPr>
            <p:ph type="body" sz="half" idx="1"/>
          </p:nvPr>
        </p:nvSpPr>
        <p:spPr>
          <a:xfrm>
            <a:off x="457200" y="1600200"/>
            <a:ext cx="8382000" cy="4495800"/>
          </a:xfrm>
        </p:spPr>
        <p:txBody>
          <a:bodyPr/>
          <a:lstStyle/>
          <a:p>
            <a:r>
              <a:rPr lang="en-US" sz="2400" dirty="0"/>
              <a:t>Misuse of term or notation </a:t>
            </a:r>
            <a:r>
              <a:rPr lang="en-US" sz="2400" dirty="0">
                <a:sym typeface="Wingdings" pitchFamily="2" charset="2"/>
              </a:rPr>
              <a:t> mandatory deduction</a:t>
            </a:r>
            <a:endParaRPr lang="en-US" sz="2400" dirty="0"/>
          </a:p>
          <a:p>
            <a:pPr lvl="1"/>
            <a:r>
              <a:rPr lang="en-US" sz="2000" dirty="0"/>
              <a:t>Putting statistics instead of parameters in hypotheses </a:t>
            </a:r>
          </a:p>
          <a:p>
            <a:pPr lvl="1">
              <a:buFontTx/>
              <a:buNone/>
            </a:pPr>
            <a:endParaRPr lang="en-US" sz="2000" dirty="0"/>
          </a:p>
          <a:p>
            <a:pPr lvl="1"/>
            <a:r>
              <a:rPr lang="en-US" sz="2000" dirty="0"/>
              <a:t>Saying there’s confounding when there isn’t</a:t>
            </a:r>
          </a:p>
          <a:p>
            <a:pPr lvl="1"/>
            <a:r>
              <a:rPr lang="en-US" sz="2000" dirty="0"/>
              <a:t>Using experiment language in an observational study</a:t>
            </a:r>
          </a:p>
          <a:p>
            <a:pPr lvl="1">
              <a:buFontTx/>
              <a:buNone/>
            </a:pPr>
            <a:r>
              <a:rPr lang="en-US" sz="2000" dirty="0"/>
              <a:t>	Blocking vs. stratified sampling; experiment vs. survey</a:t>
            </a:r>
          </a:p>
          <a:p>
            <a:r>
              <a:rPr lang="en-US" sz="2400" dirty="0"/>
              <a:t>Advice:</a:t>
            </a:r>
          </a:p>
          <a:p>
            <a:pPr lvl="1"/>
            <a:r>
              <a:rPr lang="en-US" sz="2000" dirty="0"/>
              <a:t>Only use terms and symbols you know</a:t>
            </a:r>
          </a:p>
          <a:p>
            <a:pPr lvl="1"/>
            <a:r>
              <a:rPr lang="en-US" sz="2000" dirty="0"/>
              <a:t>It’s better to explain in your own words than to use a term incorrectly</a:t>
            </a:r>
          </a:p>
          <a:p>
            <a:pPr lvl="1"/>
            <a:r>
              <a:rPr lang="en-US" sz="2000" dirty="0"/>
              <a:t>If you’re unsure about notation, use words instead of symbols</a:t>
            </a:r>
          </a:p>
        </p:txBody>
      </p:sp>
      <p:graphicFrame>
        <p:nvGraphicFramePr>
          <p:cNvPr id="132100" name="Object 4"/>
          <p:cNvGraphicFramePr>
            <a:graphicFrameLocks noChangeAspect="1"/>
          </p:cNvGraphicFramePr>
          <p:nvPr>
            <p:ph sz="half" idx="2"/>
          </p:nvPr>
        </p:nvGraphicFramePr>
        <p:xfrm>
          <a:off x="1676400" y="2438400"/>
          <a:ext cx="1447800" cy="377825"/>
        </p:xfrm>
        <a:graphic>
          <a:graphicData uri="http://schemas.openxmlformats.org/presentationml/2006/ole">
            <p:oleObj spid="_x0000_s132123" name="Equation" r:id="rId3" imgW="876300" imgH="2286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dissolve">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dissolve">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32100"/>
                                        </p:tgtEl>
                                        <p:attrNameLst>
                                          <p:attrName>style.visibility</p:attrName>
                                        </p:attrNameLst>
                                      </p:cBhvr>
                                      <p:to>
                                        <p:strVal val="visible"/>
                                      </p:to>
                                    </p:set>
                                    <p:animEffect transition="in" filter="dissolve">
                                      <p:cBhvr>
                                        <p:cTn id="17" dur="500"/>
                                        <p:tgtEl>
                                          <p:spTgt spid="1321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dissolve">
                                      <p:cBhvr>
                                        <p:cTn id="22" dur="500"/>
                                        <p:tgtEl>
                                          <p:spTgt spid="132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2099">
                                            <p:txEl>
                                              <p:pRg st="4" end="4"/>
                                            </p:txEl>
                                          </p:spTgt>
                                        </p:tgtEl>
                                        <p:attrNameLst>
                                          <p:attrName>style.visibility</p:attrName>
                                        </p:attrNameLst>
                                      </p:cBhvr>
                                      <p:to>
                                        <p:strVal val="visible"/>
                                      </p:to>
                                    </p:set>
                                    <p:animEffect transition="in" filter="dissolve">
                                      <p:cBhvr>
                                        <p:cTn id="27" dur="500"/>
                                        <p:tgtEl>
                                          <p:spTgt spid="1320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2099">
                                            <p:txEl>
                                              <p:pRg st="5" end="5"/>
                                            </p:txEl>
                                          </p:spTgt>
                                        </p:tgtEl>
                                        <p:attrNameLst>
                                          <p:attrName>style.visibility</p:attrName>
                                        </p:attrNameLst>
                                      </p:cBhvr>
                                      <p:to>
                                        <p:strVal val="visible"/>
                                      </p:to>
                                    </p:set>
                                    <p:animEffect transition="in" filter="dissolve">
                                      <p:cBhvr>
                                        <p:cTn id="32" dur="500"/>
                                        <p:tgtEl>
                                          <p:spTgt spid="1320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2099">
                                            <p:txEl>
                                              <p:pRg st="6" end="6"/>
                                            </p:txEl>
                                          </p:spTgt>
                                        </p:tgtEl>
                                        <p:attrNameLst>
                                          <p:attrName>style.visibility</p:attrName>
                                        </p:attrNameLst>
                                      </p:cBhvr>
                                      <p:to>
                                        <p:strVal val="visible"/>
                                      </p:to>
                                    </p:set>
                                    <p:animEffect transition="in" filter="dissolve">
                                      <p:cBhvr>
                                        <p:cTn id="37" dur="500"/>
                                        <p:tgtEl>
                                          <p:spTgt spid="1320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2099">
                                            <p:txEl>
                                              <p:pRg st="7" end="7"/>
                                            </p:txEl>
                                          </p:spTgt>
                                        </p:tgtEl>
                                        <p:attrNameLst>
                                          <p:attrName>style.visibility</p:attrName>
                                        </p:attrNameLst>
                                      </p:cBhvr>
                                      <p:to>
                                        <p:strVal val="visible"/>
                                      </p:to>
                                    </p:set>
                                    <p:animEffect transition="in" filter="dissolve">
                                      <p:cBhvr>
                                        <p:cTn id="42" dur="500"/>
                                        <p:tgtEl>
                                          <p:spTgt spid="13209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2099">
                                            <p:txEl>
                                              <p:pRg st="8" end="8"/>
                                            </p:txEl>
                                          </p:spTgt>
                                        </p:tgtEl>
                                        <p:attrNameLst>
                                          <p:attrName>style.visibility</p:attrName>
                                        </p:attrNameLst>
                                      </p:cBhvr>
                                      <p:to>
                                        <p:strVal val="visible"/>
                                      </p:to>
                                    </p:set>
                                    <p:animEffect transition="in" filter="dissolve">
                                      <p:cBhvr>
                                        <p:cTn id="47" dur="500"/>
                                        <p:tgtEl>
                                          <p:spTgt spid="13209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2099">
                                            <p:txEl>
                                              <p:pRg st="9" end="9"/>
                                            </p:txEl>
                                          </p:spTgt>
                                        </p:tgtEl>
                                        <p:attrNameLst>
                                          <p:attrName>style.visibility</p:attrName>
                                        </p:attrNameLst>
                                      </p:cBhvr>
                                      <p:to>
                                        <p:strVal val="visible"/>
                                      </p:to>
                                    </p:set>
                                    <p:animEffect transition="in" filter="dissolve">
                                      <p:cBhvr>
                                        <p:cTn id="52" dur="500"/>
                                        <p:tgtEl>
                                          <p:spTgt spid="132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p:txBody>
          <a:bodyPr/>
          <a:lstStyle/>
          <a:p>
            <a:r>
              <a:rPr lang="en-US" dirty="0" smtClean="0"/>
              <a:t>#6: </a:t>
            </a:r>
            <a:r>
              <a:rPr lang="en-US" dirty="0"/>
              <a:t>Naked answer = no credit</a:t>
            </a:r>
          </a:p>
        </p:txBody>
      </p:sp>
      <p:sp>
        <p:nvSpPr>
          <p:cNvPr id="124931" name="Rectangle 3"/>
          <p:cNvSpPr>
            <a:spLocks noGrp="1" noChangeArrowheads="1"/>
          </p:cNvSpPr>
          <p:nvPr>
            <p:ph type="body" idx="4294967295"/>
          </p:nvPr>
        </p:nvSpPr>
        <p:spPr>
          <a:xfrm>
            <a:off x="457200" y="1295400"/>
            <a:ext cx="8229600" cy="1752600"/>
          </a:xfrm>
          <a:noFill/>
        </p:spPr>
        <p:txBody>
          <a:bodyPr/>
          <a:lstStyle/>
          <a:p>
            <a:pPr>
              <a:buFontTx/>
              <a:buNone/>
            </a:pPr>
            <a:r>
              <a:rPr lang="en-US" b="1"/>
              <a:t>	</a:t>
            </a:r>
            <a:r>
              <a:rPr lang="en-US" sz="2400" b="1"/>
              <a:t>Directions: </a:t>
            </a:r>
            <a:r>
              <a:rPr lang="en-US" sz="2400"/>
              <a:t>Show all your work. Indicate clearly the methods you use, because you will be graded on the correctness of your methods as well as on the accuracy and completeness of your results and explanations.</a:t>
            </a:r>
            <a:endParaRPr lang="en-US"/>
          </a:p>
        </p:txBody>
      </p:sp>
      <p:pic>
        <p:nvPicPr>
          <p:cNvPr id="12493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3581400"/>
            <a:ext cx="8458200" cy="2363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4933" name="Text Box 5"/>
          <p:cNvSpPr txBox="1">
            <a:spLocks noChangeArrowheads="1"/>
          </p:cNvSpPr>
          <p:nvPr/>
        </p:nvSpPr>
        <p:spPr bwMode="auto">
          <a:xfrm>
            <a:off x="2057400" y="3124200"/>
            <a:ext cx="5181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400" b="1"/>
              <a:t>2009, Question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24933"/>
                                        </p:tgtEl>
                                        <p:attrNameLst>
                                          <p:attrName>style.visibility</p:attrName>
                                        </p:attrNameLst>
                                      </p:cBhvr>
                                      <p:to>
                                        <p:strVal val="visible"/>
                                      </p:to>
                                    </p:set>
                                    <p:animEffect transition="in" filter="dissolve">
                                      <p:cBhvr>
                                        <p:cTn id="13" dur="500"/>
                                        <p:tgtEl>
                                          <p:spTgt spid="124933"/>
                                        </p:tgtEl>
                                      </p:cBhvr>
                                    </p:animEffect>
                                  </p:childTnLst>
                                </p:cTn>
                              </p:par>
                              <p:par>
                                <p:cTn id="14" presetID="9" presetClass="entr" presetSubtype="0" fill="hold" nodeType="withEffect">
                                  <p:stCondLst>
                                    <p:cond delay="0"/>
                                  </p:stCondLst>
                                  <p:childTnLst>
                                    <p:set>
                                      <p:cBhvr>
                                        <p:cTn id="15" dur="1" fill="hold">
                                          <p:stCondLst>
                                            <p:cond delay="0"/>
                                          </p:stCondLst>
                                        </p:cTn>
                                        <p:tgtEl>
                                          <p:spTgt spid="124932"/>
                                        </p:tgtEl>
                                        <p:attrNameLst>
                                          <p:attrName>style.visibility</p:attrName>
                                        </p:attrNameLst>
                                      </p:cBhvr>
                                      <p:to>
                                        <p:strVal val="visible"/>
                                      </p:to>
                                    </p:set>
                                    <p:animEffect transition="in" filter="dissolve">
                                      <p:cBhvr>
                                        <p:cTn id="16"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P spid="1249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dirty="0" smtClean="0"/>
              <a:t>#6: </a:t>
            </a:r>
            <a:r>
              <a:rPr lang="en-US" dirty="0"/>
              <a:t>Naked answer = no credit</a:t>
            </a:r>
          </a:p>
        </p:txBody>
      </p:sp>
      <p:pic>
        <p:nvPicPr>
          <p:cNvPr id="125956" name="Picture 4"/>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a:xfrm>
            <a:off x="1143000" y="1617663"/>
            <a:ext cx="7162800" cy="4429125"/>
          </a:xfrm>
          <a:noFill/>
          <a:ln/>
        </p:spPr>
      </p:pic>
      <p:sp>
        <p:nvSpPr>
          <p:cNvPr id="125957" name="Text Box 5"/>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400" b="1"/>
              <a:t>2009, Question #2(a): 70</a:t>
            </a:r>
            <a:r>
              <a:rPr lang="en-US" sz="2400" b="1" baseline="30000"/>
              <a:t>th</a:t>
            </a:r>
            <a:r>
              <a:rPr lang="en-US" sz="2400" b="1"/>
              <a:t> percentile of stopping distances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28600"/>
            <a:ext cx="8229600" cy="1066800"/>
          </a:xfrm>
        </p:spPr>
        <p:txBody>
          <a:bodyPr/>
          <a:lstStyle/>
          <a:p>
            <a:r>
              <a:rPr lang="en-US" sz="3200" dirty="0" smtClean="0"/>
              <a:t>#7: </a:t>
            </a:r>
            <a:r>
              <a:rPr lang="en-US" sz="3200" dirty="0"/>
              <a:t>If you can’t answer part of a question, don’t assume you can’t answer other parts</a:t>
            </a:r>
          </a:p>
        </p:txBody>
      </p:sp>
      <p:pic>
        <p:nvPicPr>
          <p:cNvPr id="13414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1770062"/>
            <a:ext cx="6400800" cy="3711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4149" name="Text Box 5"/>
          <p:cNvSpPr txBox="1">
            <a:spLocks noChangeArrowheads="1"/>
          </p:cNvSpPr>
          <p:nvPr/>
        </p:nvSpPr>
        <p:spPr bwMode="auto">
          <a:xfrm>
            <a:off x="0" y="5638800"/>
            <a:ext cx="9144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If needed, make up a reasonable answer for the part you can’t answer…</a:t>
            </a:r>
          </a:p>
        </p:txBody>
      </p:sp>
      <p:sp>
        <p:nvSpPr>
          <p:cNvPr id="134151" name="Rectangle 7"/>
          <p:cNvSpPr>
            <a:spLocks noChangeArrowheads="1"/>
          </p:cNvSpPr>
          <p:nvPr/>
        </p:nvSpPr>
        <p:spPr bwMode="auto">
          <a:xfrm>
            <a:off x="3276599" y="1373187"/>
            <a:ext cx="22717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a:solidFill>
                  <a:schemeClr val="tx2"/>
                </a:solidFill>
                <a:effectLst>
                  <a:outerShdw blurRad="38100" dist="38100" dir="2700000" algn="tl">
                    <a:srgbClr val="000000"/>
                  </a:outerShdw>
                </a:effectLst>
              </a:rPr>
              <a:t>2010 Question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51"/>
                                        </p:tgtEl>
                                        <p:attrNameLst>
                                          <p:attrName>style.visibility</p:attrName>
                                        </p:attrNameLst>
                                      </p:cBhvr>
                                      <p:to>
                                        <p:strVal val="visible"/>
                                      </p:to>
                                    </p:set>
                                    <p:animEffect transition="in" filter="dissolve">
                                      <p:cBhvr>
                                        <p:cTn id="7" dur="500"/>
                                        <p:tgtEl>
                                          <p:spTgt spid="134151"/>
                                        </p:tgtEl>
                                      </p:cBhvr>
                                    </p:animEffect>
                                  </p:childTnLst>
                                </p:cTn>
                              </p:par>
                              <p:par>
                                <p:cTn id="8" presetID="9" presetClass="entr" presetSubtype="0" fill="hold" nodeType="withEffect">
                                  <p:stCondLst>
                                    <p:cond delay="0"/>
                                  </p:stCondLst>
                                  <p:childTnLst>
                                    <p:set>
                                      <p:cBhvr>
                                        <p:cTn id="9" dur="1" fill="hold">
                                          <p:stCondLst>
                                            <p:cond delay="0"/>
                                          </p:stCondLst>
                                        </p:cTn>
                                        <p:tgtEl>
                                          <p:spTgt spid="134148"/>
                                        </p:tgtEl>
                                        <p:attrNameLst>
                                          <p:attrName>style.visibility</p:attrName>
                                        </p:attrNameLst>
                                      </p:cBhvr>
                                      <p:to>
                                        <p:strVal val="visible"/>
                                      </p:to>
                                    </p:set>
                                    <p:animEffect transition="in" filter="dissolve">
                                      <p:cBhvr>
                                        <p:cTn id="10" dur="500"/>
                                        <p:tgtEl>
                                          <p:spTgt spid="13414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4149"/>
                                        </p:tgtEl>
                                        <p:attrNameLst>
                                          <p:attrName>style.visibility</p:attrName>
                                        </p:attrNameLst>
                                      </p:cBhvr>
                                      <p:to>
                                        <p:strVal val="visible"/>
                                      </p:to>
                                    </p:set>
                                    <p:animEffect transition="in" filter="dissolve">
                                      <p:cBhvr>
                                        <p:cTn id="15" dur="500"/>
                                        <p:tgtEl>
                                          <p:spTgt spid="134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p:bldP spid="1341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4000" dirty="0" smtClean="0"/>
              <a:t>#8: </a:t>
            </a:r>
            <a:r>
              <a:rPr lang="en-US" sz="4000" dirty="0"/>
              <a:t>Know what distribution you’re talking about!</a:t>
            </a:r>
          </a:p>
        </p:txBody>
      </p:sp>
      <p:pic>
        <p:nvPicPr>
          <p:cNvPr id="139268" name="Picture 4"/>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a:xfrm>
            <a:off x="533400" y="2057400"/>
            <a:ext cx="8305800" cy="2363788"/>
          </a:xfrm>
          <a:noFill/>
          <a:ln/>
        </p:spPr>
      </p:pic>
      <p:sp>
        <p:nvSpPr>
          <p:cNvPr id="139269" name="Text Box 5"/>
          <p:cNvSpPr txBox="1">
            <a:spLocks noChangeArrowheads="1"/>
          </p:cNvSpPr>
          <p:nvPr/>
        </p:nvSpPr>
        <p:spPr bwMode="auto">
          <a:xfrm>
            <a:off x="533400" y="4572000"/>
            <a:ext cx="8001000" cy="1192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buFontTx/>
              <a:buChar char="•"/>
            </a:pPr>
            <a:r>
              <a:rPr lang="en-US"/>
              <a:t> Distribution of sample data (lengths of 40 songs)</a:t>
            </a:r>
          </a:p>
          <a:p>
            <a:pPr>
              <a:spcBef>
                <a:spcPct val="50000"/>
              </a:spcBef>
              <a:buFontTx/>
              <a:buChar char="•"/>
            </a:pPr>
            <a:r>
              <a:rPr lang="en-US"/>
              <a:t> Population distribution (lengths of all rock-and-roll songs the station plays)</a:t>
            </a:r>
          </a:p>
          <a:p>
            <a:pPr>
              <a:spcBef>
                <a:spcPct val="50000"/>
              </a:spcBef>
              <a:buFontTx/>
              <a:buChar char="•"/>
            </a:pPr>
            <a:r>
              <a:rPr lang="en-US"/>
              <a:t> Sampling distribution of statistic (e.g. sample mean song length)</a:t>
            </a:r>
          </a:p>
        </p:txBody>
      </p:sp>
      <p:sp>
        <p:nvSpPr>
          <p:cNvPr id="139270" name="Rectangle 6"/>
          <p:cNvSpPr>
            <a:spLocks noChangeArrowheads="1"/>
          </p:cNvSpPr>
          <p:nvPr/>
        </p:nvSpPr>
        <p:spPr bwMode="auto">
          <a:xfrm>
            <a:off x="3276600" y="1571625"/>
            <a:ext cx="22717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a:solidFill>
                  <a:schemeClr val="tx2"/>
                </a:solidFill>
                <a:effectLst>
                  <a:outerShdw blurRad="38100" dist="38100" dir="2700000" algn="tl">
                    <a:srgbClr val="000000"/>
                  </a:outerShdw>
                </a:effectLst>
              </a:rPr>
              <a:t>2010 Question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9270"/>
                                        </p:tgtEl>
                                        <p:attrNameLst>
                                          <p:attrName>style.visibility</p:attrName>
                                        </p:attrNameLst>
                                      </p:cBhvr>
                                      <p:to>
                                        <p:strVal val="visible"/>
                                      </p:to>
                                    </p:set>
                                    <p:animEffect transition="in" filter="dissolve">
                                      <p:cBhvr>
                                        <p:cTn id="7" dur="500"/>
                                        <p:tgtEl>
                                          <p:spTgt spid="139270"/>
                                        </p:tgtEl>
                                      </p:cBhvr>
                                    </p:animEffect>
                                  </p:childTnLst>
                                </p:cTn>
                              </p:par>
                              <p:par>
                                <p:cTn id="8" presetID="9" presetClass="entr" presetSubtype="0" fill="hold" nodeType="withEffect">
                                  <p:stCondLst>
                                    <p:cond delay="0"/>
                                  </p:stCondLst>
                                  <p:childTnLst>
                                    <p:set>
                                      <p:cBhvr>
                                        <p:cTn id="9" dur="1" fill="hold">
                                          <p:stCondLst>
                                            <p:cond delay="0"/>
                                          </p:stCondLst>
                                        </p:cTn>
                                        <p:tgtEl>
                                          <p:spTgt spid="139268"/>
                                        </p:tgtEl>
                                        <p:attrNameLst>
                                          <p:attrName>style.visibility</p:attrName>
                                        </p:attrNameLst>
                                      </p:cBhvr>
                                      <p:to>
                                        <p:strVal val="visible"/>
                                      </p:to>
                                    </p:set>
                                    <p:animEffect transition="in" filter="dissolve">
                                      <p:cBhvr>
                                        <p:cTn id="10" dur="500"/>
                                        <p:tgtEl>
                                          <p:spTgt spid="13926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9269">
                                            <p:txEl>
                                              <p:pRg st="0" end="0"/>
                                            </p:txEl>
                                          </p:spTgt>
                                        </p:tgtEl>
                                        <p:attrNameLst>
                                          <p:attrName>style.visibility</p:attrName>
                                        </p:attrNameLst>
                                      </p:cBhvr>
                                      <p:to>
                                        <p:strVal val="visible"/>
                                      </p:to>
                                    </p:set>
                                    <p:anim calcmode="lin" valueType="num">
                                      <p:cBhvr additive="base">
                                        <p:cTn id="15" dur="500" fill="hold"/>
                                        <p:tgtEl>
                                          <p:spTgt spid="13926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92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9269">
                                            <p:txEl>
                                              <p:pRg st="1" end="1"/>
                                            </p:txEl>
                                          </p:spTgt>
                                        </p:tgtEl>
                                        <p:attrNameLst>
                                          <p:attrName>style.visibility</p:attrName>
                                        </p:attrNameLst>
                                      </p:cBhvr>
                                      <p:to>
                                        <p:strVal val="visible"/>
                                      </p:to>
                                    </p:set>
                                    <p:anim calcmode="lin" valueType="num">
                                      <p:cBhvr additive="base">
                                        <p:cTn id="21" dur="500" fill="hold"/>
                                        <p:tgtEl>
                                          <p:spTgt spid="13926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92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9269">
                                            <p:txEl>
                                              <p:pRg st="2" end="2"/>
                                            </p:txEl>
                                          </p:spTgt>
                                        </p:tgtEl>
                                        <p:attrNameLst>
                                          <p:attrName>style.visibility</p:attrName>
                                        </p:attrNameLst>
                                      </p:cBhvr>
                                      <p:to>
                                        <p:strVal val="visible"/>
                                      </p:to>
                                    </p:set>
                                    <p:anim calcmode="lin" valueType="num">
                                      <p:cBhvr additive="base">
                                        <p:cTn id="27" dur="500" fill="hold"/>
                                        <p:tgtEl>
                                          <p:spTgt spid="13926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926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build="p"/>
      <p:bldP spid="1392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#9: </a:t>
            </a:r>
            <a:r>
              <a:rPr lang="en-US" dirty="0"/>
              <a:t>Don’t write too much</a:t>
            </a:r>
          </a:p>
        </p:txBody>
      </p:sp>
      <p:sp>
        <p:nvSpPr>
          <p:cNvPr id="137219" name="Rectangle 3"/>
          <p:cNvSpPr>
            <a:spLocks noGrp="1" noChangeArrowheads="1"/>
          </p:cNvSpPr>
          <p:nvPr>
            <p:ph type="body" idx="1"/>
          </p:nvPr>
        </p:nvSpPr>
        <p:spPr/>
        <p:txBody>
          <a:bodyPr/>
          <a:lstStyle/>
          <a:p>
            <a:r>
              <a:rPr lang="en-US" dirty="0"/>
              <a:t>Answer the question, then </a:t>
            </a:r>
            <a:r>
              <a:rPr lang="en-US" b="1" dirty="0"/>
              <a:t>shut up</a:t>
            </a:r>
            <a:r>
              <a:rPr lang="en-US" b="1" dirty="0">
                <a:sym typeface="Wingdings" pitchFamily="2" charset="2"/>
              </a:rPr>
              <a:t>!</a:t>
            </a:r>
          </a:p>
          <a:p>
            <a:r>
              <a:rPr lang="en-US" dirty="0">
                <a:sym typeface="Wingdings" pitchFamily="2" charset="2"/>
              </a:rPr>
              <a:t>Space provided is more than enough</a:t>
            </a:r>
          </a:p>
          <a:p>
            <a:r>
              <a:rPr lang="en-US" dirty="0" smtClean="0">
                <a:sym typeface="Wingdings" pitchFamily="2" charset="2"/>
              </a:rPr>
              <a:t>The </a:t>
            </a:r>
            <a:r>
              <a:rPr lang="en-US" dirty="0">
                <a:sym typeface="Wingdings" pitchFamily="2" charset="2"/>
              </a:rPr>
              <a:t>mandatory deduction </a:t>
            </a:r>
            <a:r>
              <a:rPr lang="en-US" dirty="0" smtClean="0">
                <a:sym typeface="Wingdings" pitchFamily="2" charset="2"/>
              </a:rPr>
              <a:t>rule</a:t>
            </a:r>
          </a:p>
          <a:p>
            <a:r>
              <a:rPr lang="en-US" dirty="0" smtClean="0">
                <a:sym typeface="Wingdings" pitchFamily="2" charset="2"/>
              </a:rPr>
              <a:t>The parallel solutions rule</a:t>
            </a:r>
            <a:endParaRPr lang="en-US"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7219">
                                            <p:txEl>
                                              <p:pRg st="2" end="2"/>
                                            </p:txEl>
                                          </p:spTgt>
                                        </p:tgtEl>
                                        <p:attrNameLst>
                                          <p:attrName>style.visibility</p:attrName>
                                        </p:attrNameLst>
                                      </p:cBhvr>
                                      <p:to>
                                        <p:strVal val="visible"/>
                                      </p:to>
                                    </p:set>
                                    <p:anim calcmode="lin" valueType="num">
                                      <p:cBhvr additive="base">
                                        <p:cTn id="19" dur="500" fill="hold"/>
                                        <p:tgtEl>
                                          <p:spTgt spid="137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7219">
                                            <p:txEl>
                                              <p:pRg st="3" end="3"/>
                                            </p:txEl>
                                          </p:spTgt>
                                        </p:tgtEl>
                                        <p:attrNameLst>
                                          <p:attrName>style.visibility</p:attrName>
                                        </p:attrNameLst>
                                      </p:cBhvr>
                                      <p:to>
                                        <p:strVal val="visible"/>
                                      </p:to>
                                    </p:set>
                                    <p:anim calcmode="lin" valueType="num">
                                      <p:cBhvr additive="base">
                                        <p:cTn id="25" dur="500" fill="hold"/>
                                        <p:tgtEl>
                                          <p:spTgt spid="137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229600" cy="990600"/>
          </a:xfrm>
        </p:spPr>
        <p:txBody>
          <a:bodyPr/>
          <a:lstStyle/>
          <a:p>
            <a:r>
              <a:rPr lang="en-US" dirty="0"/>
              <a:t>#</a:t>
            </a:r>
            <a:r>
              <a:rPr lang="en-US" dirty="0" smtClean="0"/>
              <a:t>10:RTQ </a:t>
            </a:r>
            <a:r>
              <a:rPr lang="en-US" dirty="0"/>
              <a:t>&amp; ATQ!!</a:t>
            </a:r>
          </a:p>
        </p:txBody>
      </p:sp>
      <p:sp>
        <p:nvSpPr>
          <p:cNvPr id="4099" name="Rectangle 3"/>
          <p:cNvSpPr>
            <a:spLocks noGrp="1" noChangeArrowheads="1"/>
          </p:cNvSpPr>
          <p:nvPr>
            <p:ph type="body" idx="1"/>
          </p:nvPr>
        </p:nvSpPr>
        <p:spPr>
          <a:xfrm>
            <a:off x="457200" y="1447800"/>
            <a:ext cx="8229600" cy="4495800"/>
          </a:xfrm>
        </p:spPr>
        <p:txBody>
          <a:bodyPr/>
          <a:lstStyle/>
          <a:p>
            <a:pPr>
              <a:lnSpc>
                <a:spcPct val="90000"/>
              </a:lnSpc>
              <a:buFontTx/>
              <a:buNone/>
            </a:pPr>
            <a:r>
              <a:rPr lang="en-US" sz="2800" dirty="0"/>
              <a:t>	</a:t>
            </a:r>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797694"/>
            <a:ext cx="8126706" cy="27123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2362200" y="1293167"/>
            <a:ext cx="4800600" cy="461665"/>
          </a:xfrm>
          <a:prstGeom prst="rect">
            <a:avLst/>
          </a:prstGeom>
          <a:noFill/>
        </p:spPr>
        <p:txBody>
          <a:bodyPr wrap="square" rtlCol="0">
            <a:spAutoFit/>
          </a:bodyPr>
          <a:lstStyle/>
          <a:p>
            <a:r>
              <a:rPr lang="en-US" sz="2400" dirty="0" smtClean="0"/>
              <a:t>2011 Question #1: The Combine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28600"/>
            <a:ext cx="8229600" cy="762000"/>
          </a:xfrm>
        </p:spPr>
        <p:txBody>
          <a:bodyPr/>
          <a:lstStyle/>
          <a:p>
            <a:r>
              <a:rPr lang="en-US" sz="4000" dirty="0"/>
              <a:t>#</a:t>
            </a:r>
            <a:r>
              <a:rPr lang="en-US" sz="4000" dirty="0" smtClean="0"/>
              <a:t>10:RTQ </a:t>
            </a:r>
            <a:r>
              <a:rPr lang="en-US" sz="4000" dirty="0"/>
              <a:t>&amp; ATQ!!</a:t>
            </a:r>
          </a:p>
        </p:txBody>
      </p:sp>
      <p:sp>
        <p:nvSpPr>
          <p:cNvPr id="92165" name="Text Box 5"/>
          <p:cNvSpPr txBox="1">
            <a:spLocks noChangeArrowheads="1"/>
          </p:cNvSpPr>
          <p:nvPr/>
        </p:nvSpPr>
        <p:spPr bwMode="auto">
          <a:xfrm>
            <a:off x="1981200" y="1295400"/>
            <a:ext cx="60960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400" dirty="0" smtClean="0"/>
              <a:t>2011 Question #1: The Combine</a:t>
            </a:r>
          </a:p>
        </p:txBody>
      </p:sp>
      <p:pic>
        <p:nvPicPr>
          <p:cNvPr id="92166"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09638" y="1905000"/>
            <a:ext cx="7772400" cy="198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28600"/>
            <a:ext cx="8229600" cy="914400"/>
          </a:xfrm>
        </p:spPr>
        <p:txBody>
          <a:bodyPr/>
          <a:lstStyle/>
          <a:p>
            <a:r>
              <a:rPr lang="en-US" dirty="0" smtClean="0"/>
              <a:t>AP Statistics Exam Tips</a:t>
            </a:r>
            <a:br>
              <a:rPr lang="en-US" dirty="0" smtClean="0"/>
            </a:br>
            <a:r>
              <a:rPr lang="en-US" sz="2800" dirty="0" smtClean="0"/>
              <a:t>Recap</a:t>
            </a:r>
            <a:endParaRPr lang="en-US" sz="2800" dirty="0"/>
          </a:p>
        </p:txBody>
      </p:sp>
      <p:sp>
        <p:nvSpPr>
          <p:cNvPr id="109571" name="Rectangle 3"/>
          <p:cNvSpPr>
            <a:spLocks noGrp="1" noChangeArrowheads="1"/>
          </p:cNvSpPr>
          <p:nvPr>
            <p:ph type="body" idx="1"/>
          </p:nvPr>
        </p:nvSpPr>
        <p:spPr>
          <a:xfrm>
            <a:off x="457200" y="1524000"/>
            <a:ext cx="8229600" cy="4648200"/>
          </a:xfrm>
        </p:spPr>
        <p:txBody>
          <a:bodyPr/>
          <a:lstStyle/>
          <a:p>
            <a:pPr>
              <a:lnSpc>
                <a:spcPct val="80000"/>
              </a:lnSpc>
              <a:buFontTx/>
              <a:buNone/>
            </a:pPr>
            <a:r>
              <a:rPr lang="en-US" sz="2800" dirty="0"/>
              <a:t>#</a:t>
            </a:r>
            <a:r>
              <a:rPr lang="en-US" sz="2800" dirty="0" smtClean="0"/>
              <a:t>1: Get prepared!</a:t>
            </a:r>
          </a:p>
          <a:p>
            <a:pPr>
              <a:lnSpc>
                <a:spcPct val="80000"/>
              </a:lnSpc>
              <a:buFontTx/>
              <a:buNone/>
            </a:pPr>
            <a:r>
              <a:rPr lang="en-US" sz="2800" dirty="0" smtClean="0"/>
              <a:t>#2: Be a smart test taker.</a:t>
            </a:r>
          </a:p>
          <a:p>
            <a:pPr>
              <a:lnSpc>
                <a:spcPct val="80000"/>
              </a:lnSpc>
              <a:buFontTx/>
              <a:buNone/>
            </a:pPr>
            <a:r>
              <a:rPr lang="en-US" sz="2800" dirty="0" smtClean="0"/>
              <a:t>#3: Use </a:t>
            </a:r>
            <a:r>
              <a:rPr lang="en-US" sz="2800" dirty="0"/>
              <a:t>technology wisely</a:t>
            </a:r>
          </a:p>
          <a:p>
            <a:pPr>
              <a:lnSpc>
                <a:spcPct val="80000"/>
              </a:lnSpc>
              <a:buFontTx/>
              <a:buNone/>
            </a:pPr>
            <a:r>
              <a:rPr lang="en-US" sz="2800" dirty="0" smtClean="0"/>
              <a:t>#4: </a:t>
            </a:r>
            <a:r>
              <a:rPr lang="en-US" sz="2800" dirty="0"/>
              <a:t>Follow the 4-step inference process</a:t>
            </a:r>
          </a:p>
          <a:p>
            <a:pPr>
              <a:lnSpc>
                <a:spcPct val="80000"/>
              </a:lnSpc>
              <a:buFontTx/>
              <a:buNone/>
            </a:pPr>
            <a:r>
              <a:rPr lang="en-US" sz="2800" dirty="0" smtClean="0"/>
              <a:t>#5: </a:t>
            </a:r>
            <a:r>
              <a:rPr lang="en-US" sz="2800" dirty="0"/>
              <a:t>Don’t shoot yourself in the foot!</a:t>
            </a:r>
          </a:p>
          <a:p>
            <a:pPr>
              <a:lnSpc>
                <a:spcPct val="80000"/>
              </a:lnSpc>
              <a:buFontTx/>
              <a:buNone/>
            </a:pPr>
            <a:r>
              <a:rPr lang="en-US" sz="2800" dirty="0" smtClean="0"/>
              <a:t>#6: </a:t>
            </a:r>
            <a:r>
              <a:rPr lang="en-US" sz="2800" dirty="0"/>
              <a:t>Naked answer = no credit </a:t>
            </a:r>
          </a:p>
          <a:p>
            <a:pPr>
              <a:lnSpc>
                <a:spcPct val="80000"/>
              </a:lnSpc>
              <a:buFontTx/>
              <a:buNone/>
            </a:pPr>
            <a:r>
              <a:rPr lang="en-US" sz="2400" dirty="0" smtClean="0"/>
              <a:t>#7: </a:t>
            </a:r>
            <a:r>
              <a:rPr lang="en-US" sz="2400" dirty="0"/>
              <a:t>If you can’t answer part of a question, don’t assume you can’t answer other parts</a:t>
            </a:r>
          </a:p>
          <a:p>
            <a:pPr>
              <a:lnSpc>
                <a:spcPct val="80000"/>
              </a:lnSpc>
              <a:buFontTx/>
              <a:buNone/>
            </a:pPr>
            <a:r>
              <a:rPr lang="en-US" sz="2800" dirty="0" smtClean="0"/>
              <a:t>#8: </a:t>
            </a:r>
            <a:r>
              <a:rPr lang="en-US" sz="2800" dirty="0"/>
              <a:t>Know what distribution you’re talking about! </a:t>
            </a:r>
          </a:p>
          <a:p>
            <a:pPr>
              <a:lnSpc>
                <a:spcPct val="80000"/>
              </a:lnSpc>
              <a:buFontTx/>
              <a:buNone/>
            </a:pPr>
            <a:r>
              <a:rPr lang="en-US" sz="2800" dirty="0" smtClean="0"/>
              <a:t>#9: </a:t>
            </a:r>
            <a:r>
              <a:rPr lang="en-US" sz="2800" dirty="0"/>
              <a:t>Don’t write too much!</a:t>
            </a:r>
          </a:p>
          <a:p>
            <a:pPr>
              <a:lnSpc>
                <a:spcPct val="80000"/>
              </a:lnSpc>
              <a:buFontTx/>
              <a:buNone/>
            </a:pPr>
            <a:r>
              <a:rPr lang="en-US" sz="2800" dirty="0"/>
              <a:t>#</a:t>
            </a:r>
            <a:r>
              <a:rPr lang="en-US" sz="2800" dirty="0" smtClean="0"/>
              <a:t>10:RTQ </a:t>
            </a:r>
            <a:r>
              <a:rPr lang="en-US" sz="2800" dirty="0"/>
              <a:t>&amp; ATQ!!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571">
                                            <p:txEl>
                                              <p:pRg st="3" end="3"/>
                                            </p:txEl>
                                          </p:spTgt>
                                        </p:tgtEl>
                                        <p:attrNameLst>
                                          <p:attrName>style.visibility</p:attrName>
                                        </p:attrNameLst>
                                      </p:cBhvr>
                                      <p:to>
                                        <p:strVal val="visible"/>
                                      </p:to>
                                    </p:set>
                                    <p:anim calcmode="lin" valueType="num">
                                      <p:cBhvr additive="base">
                                        <p:cTn id="25" dur="5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9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9571">
                                            <p:txEl>
                                              <p:pRg st="4" end="4"/>
                                            </p:txEl>
                                          </p:spTgt>
                                        </p:tgtEl>
                                        <p:attrNameLst>
                                          <p:attrName>style.visibility</p:attrName>
                                        </p:attrNameLst>
                                      </p:cBhvr>
                                      <p:to>
                                        <p:strVal val="visible"/>
                                      </p:to>
                                    </p:set>
                                    <p:anim calcmode="lin" valueType="num">
                                      <p:cBhvr additive="base">
                                        <p:cTn id="31" dur="500" fill="hold"/>
                                        <p:tgtEl>
                                          <p:spTgt spid="109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9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9571">
                                            <p:txEl>
                                              <p:pRg st="5" end="5"/>
                                            </p:txEl>
                                          </p:spTgt>
                                        </p:tgtEl>
                                        <p:attrNameLst>
                                          <p:attrName>style.visibility</p:attrName>
                                        </p:attrNameLst>
                                      </p:cBhvr>
                                      <p:to>
                                        <p:strVal val="visible"/>
                                      </p:to>
                                    </p:set>
                                    <p:anim calcmode="lin" valueType="num">
                                      <p:cBhvr additive="base">
                                        <p:cTn id="37" dur="500" fill="hold"/>
                                        <p:tgtEl>
                                          <p:spTgt spid="109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9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9571">
                                            <p:txEl>
                                              <p:pRg st="6" end="6"/>
                                            </p:txEl>
                                          </p:spTgt>
                                        </p:tgtEl>
                                        <p:attrNameLst>
                                          <p:attrName>style.visibility</p:attrName>
                                        </p:attrNameLst>
                                      </p:cBhvr>
                                      <p:to>
                                        <p:strVal val="visible"/>
                                      </p:to>
                                    </p:set>
                                    <p:anim calcmode="lin" valueType="num">
                                      <p:cBhvr additive="base">
                                        <p:cTn id="43" dur="500" fill="hold"/>
                                        <p:tgtEl>
                                          <p:spTgt spid="1095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9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9571">
                                            <p:txEl>
                                              <p:pRg st="7" end="7"/>
                                            </p:txEl>
                                          </p:spTgt>
                                        </p:tgtEl>
                                        <p:attrNameLst>
                                          <p:attrName>style.visibility</p:attrName>
                                        </p:attrNameLst>
                                      </p:cBhvr>
                                      <p:to>
                                        <p:strVal val="visible"/>
                                      </p:to>
                                    </p:set>
                                    <p:anim calcmode="lin" valueType="num">
                                      <p:cBhvr additive="base">
                                        <p:cTn id="49" dur="500" fill="hold"/>
                                        <p:tgtEl>
                                          <p:spTgt spid="1095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95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9571">
                                            <p:txEl>
                                              <p:pRg st="8" end="8"/>
                                            </p:txEl>
                                          </p:spTgt>
                                        </p:tgtEl>
                                        <p:attrNameLst>
                                          <p:attrName>style.visibility</p:attrName>
                                        </p:attrNameLst>
                                      </p:cBhvr>
                                      <p:to>
                                        <p:strVal val="visible"/>
                                      </p:to>
                                    </p:set>
                                    <p:anim calcmode="lin" valueType="num">
                                      <p:cBhvr additive="base">
                                        <p:cTn id="55" dur="500" fill="hold"/>
                                        <p:tgtEl>
                                          <p:spTgt spid="10957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95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9571">
                                            <p:txEl>
                                              <p:pRg st="9" end="9"/>
                                            </p:txEl>
                                          </p:spTgt>
                                        </p:tgtEl>
                                        <p:attrNameLst>
                                          <p:attrName>style.visibility</p:attrName>
                                        </p:attrNameLst>
                                      </p:cBhvr>
                                      <p:to>
                                        <p:strVal val="visible"/>
                                      </p:to>
                                    </p:set>
                                    <p:anim calcmode="lin" valueType="num">
                                      <p:cBhvr additive="base">
                                        <p:cTn id="61" dur="500" fill="hold"/>
                                        <p:tgtEl>
                                          <p:spTgt spid="109571">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95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a:xfrm>
            <a:off x="381000" y="1600200"/>
            <a:ext cx="8229600" cy="1143000"/>
          </a:xfrm>
        </p:spPr>
        <p:txBody>
          <a:bodyPr/>
          <a:lstStyle/>
          <a:p>
            <a:r>
              <a:rPr lang="en-US"/>
              <a:t>Questions?</a:t>
            </a:r>
          </a:p>
        </p:txBody>
      </p:sp>
      <p:pic>
        <p:nvPicPr>
          <p:cNvPr id="11264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86600" y="3505200"/>
            <a:ext cx="1844675" cy="2738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2645" name="Rectangle 5"/>
          <p:cNvSpPr>
            <a:spLocks noChangeArrowheads="1"/>
          </p:cNvSpPr>
          <p:nvPr/>
        </p:nvSpPr>
        <p:spPr bwMode="auto">
          <a:xfrm>
            <a:off x="2286000" y="2667000"/>
            <a:ext cx="45720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2400">
                <a:effectLst>
                  <a:outerShdw blurRad="38100" dist="38100" dir="2700000" algn="tl">
                    <a:srgbClr val="000000"/>
                  </a:outerShdw>
                </a:effectLst>
              </a:rPr>
              <a:t>Email me: dstarnes@lawrenceville.org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#1. Get Prepared!</a:t>
            </a:r>
            <a:endParaRPr lang="en-US" dirty="0"/>
          </a:p>
        </p:txBody>
      </p:sp>
      <p:sp>
        <p:nvSpPr>
          <p:cNvPr id="3" name="Content Placeholder 2"/>
          <p:cNvSpPr>
            <a:spLocks noGrp="1"/>
          </p:cNvSpPr>
          <p:nvPr>
            <p:ph idx="1"/>
          </p:nvPr>
        </p:nvSpPr>
        <p:spPr>
          <a:xfrm>
            <a:off x="304800" y="1143000"/>
            <a:ext cx="8610600" cy="4953000"/>
          </a:xfrm>
        </p:spPr>
        <p:txBody>
          <a:bodyPr/>
          <a:lstStyle/>
          <a:p>
            <a:r>
              <a:rPr lang="en-US" sz="2800" dirty="0" smtClean="0"/>
              <a:t>Do released AP Exam MC and FR questions</a:t>
            </a:r>
          </a:p>
          <a:p>
            <a:pPr lvl="1"/>
            <a:r>
              <a:rPr lang="en-US" sz="2400" dirty="0" smtClean="0"/>
              <a:t>Look at FR scoring rubrics from </a:t>
            </a:r>
            <a:r>
              <a:rPr lang="en-US" sz="2400" dirty="0" smtClean="0">
                <a:hlinkClick r:id="rId2"/>
              </a:rPr>
              <a:t>AP Central</a:t>
            </a:r>
            <a:r>
              <a:rPr lang="en-US" sz="2400" dirty="0" smtClean="0"/>
              <a:t> </a:t>
            </a:r>
          </a:p>
          <a:p>
            <a:r>
              <a:rPr lang="en-US" sz="2800" dirty="0" smtClean="0"/>
              <a:t>Do practice questions from other sources</a:t>
            </a:r>
          </a:p>
          <a:p>
            <a:pPr lvl="1"/>
            <a:r>
              <a:rPr lang="en-US" sz="2400" dirty="0" smtClean="0">
                <a:hlinkClick r:id="rId3"/>
              </a:rPr>
              <a:t>Stats 4 Stem</a:t>
            </a:r>
            <a:r>
              <a:rPr lang="en-US" sz="2400" dirty="0" smtClean="0"/>
              <a:t> website</a:t>
            </a:r>
          </a:p>
          <a:p>
            <a:pPr lvl="1"/>
            <a:r>
              <a:rPr lang="en-US" sz="2400" dirty="0" smtClean="0"/>
              <a:t>AP Statistics Review books</a:t>
            </a:r>
          </a:p>
          <a:p>
            <a:pPr lvl="1"/>
            <a:r>
              <a:rPr lang="en-US" sz="2400" dirty="0" smtClean="0"/>
              <a:t>Cumulative AP Practice Tests in TPS 4e</a:t>
            </a:r>
          </a:p>
          <a:p>
            <a:r>
              <a:rPr lang="en-US" sz="2800" dirty="0" smtClean="0"/>
              <a:t>Review </a:t>
            </a:r>
            <a:r>
              <a:rPr lang="en-US" sz="2800" dirty="0" smtClean="0">
                <a:hlinkClick r:id="rId4" action="ppaction://hlinkfile"/>
              </a:rPr>
              <a:t>Formulas and Tables for AP Exam</a:t>
            </a:r>
            <a:endParaRPr lang="en-US" sz="2800" dirty="0" smtClean="0"/>
          </a:p>
          <a:p>
            <a:r>
              <a:rPr lang="en-US" sz="2800" dirty="0" smtClean="0"/>
              <a:t>Review inference procedures </a:t>
            </a:r>
          </a:p>
          <a:p>
            <a:pPr lvl="1"/>
            <a:r>
              <a:rPr lang="en-US" sz="2400" dirty="0" smtClean="0">
                <a:hlinkClick r:id="rId5"/>
              </a:rPr>
              <a:t>Larry Green’s website</a:t>
            </a:r>
            <a:endParaRPr lang="en-US" sz="2400" dirty="0" smtClean="0"/>
          </a:p>
          <a:p>
            <a:pPr lvl="1"/>
            <a:r>
              <a:rPr lang="en-US" sz="2400" dirty="0" smtClean="0">
                <a:hlinkClick r:id="rId6" action="ppaction://hlinkfile"/>
              </a:rPr>
              <a:t>Inference summary </a:t>
            </a:r>
            <a:r>
              <a:rPr lang="en-US" sz="2400" dirty="0" smtClean="0"/>
              <a:t>from TPS 4e endpapers</a:t>
            </a:r>
          </a:p>
          <a:p>
            <a:pPr lvl="1"/>
            <a:endParaRPr lang="en-US" dirty="0" smtClean="0"/>
          </a:p>
        </p:txBody>
      </p:sp>
    </p:spTree>
    <p:extLst>
      <p:ext uri="{BB962C8B-B14F-4D97-AF65-F5344CB8AC3E}">
        <p14:creationId xmlns:p14="http://schemas.microsoft.com/office/powerpoint/2010/main" xmlns="" val="207614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152400"/>
            <a:ext cx="8229600" cy="609600"/>
          </a:xfrm>
        </p:spPr>
        <p:txBody>
          <a:bodyPr/>
          <a:lstStyle/>
          <a:p>
            <a:r>
              <a:rPr lang="en-US" dirty="0" smtClean="0"/>
              <a:t>#2: Be a smart test taker!</a:t>
            </a:r>
            <a:endParaRPr lang="en-US" dirty="0"/>
          </a:p>
        </p:txBody>
      </p:sp>
      <p:sp>
        <p:nvSpPr>
          <p:cNvPr id="115715" name="Rectangle 3"/>
          <p:cNvSpPr>
            <a:spLocks noGrp="1" noChangeArrowheads="1"/>
          </p:cNvSpPr>
          <p:nvPr>
            <p:ph type="body" idx="1"/>
          </p:nvPr>
        </p:nvSpPr>
        <p:spPr>
          <a:xfrm>
            <a:off x="457200" y="838200"/>
            <a:ext cx="8458200" cy="5334000"/>
          </a:xfrm>
          <a:noFill/>
        </p:spPr>
        <p:txBody>
          <a:bodyPr/>
          <a:lstStyle/>
          <a:p>
            <a:pPr>
              <a:lnSpc>
                <a:spcPct val="90000"/>
              </a:lnSpc>
            </a:pPr>
            <a:r>
              <a:rPr lang="en-US" sz="2800" dirty="0"/>
              <a:t>General</a:t>
            </a:r>
          </a:p>
          <a:p>
            <a:pPr lvl="1">
              <a:lnSpc>
                <a:spcPct val="90000"/>
              </a:lnSpc>
            </a:pPr>
            <a:r>
              <a:rPr lang="en-US" sz="2400" dirty="0"/>
              <a:t>Get a good night’s sleep</a:t>
            </a:r>
          </a:p>
          <a:p>
            <a:pPr lvl="1">
              <a:lnSpc>
                <a:spcPct val="90000"/>
              </a:lnSpc>
            </a:pPr>
            <a:r>
              <a:rPr lang="en-US" sz="2400" dirty="0" smtClean="0"/>
              <a:t>Review </a:t>
            </a:r>
            <a:r>
              <a:rPr lang="en-US" sz="2400" dirty="0" smtClean="0">
                <a:hlinkClick r:id="rId2" action="ppaction://hlinkfile"/>
              </a:rPr>
              <a:t>TPS 4e Appendix A </a:t>
            </a:r>
            <a:r>
              <a:rPr lang="en-US" sz="2400" i="1" dirty="0" smtClean="0">
                <a:hlinkClick r:id="rId2" action="ppaction://hlinkfile"/>
              </a:rPr>
              <a:t>AP Exam Tips</a:t>
            </a:r>
            <a:endParaRPr lang="en-US" sz="2400" i="1" dirty="0" smtClean="0"/>
          </a:p>
          <a:p>
            <a:pPr lvl="1">
              <a:lnSpc>
                <a:spcPct val="90000"/>
              </a:lnSpc>
            </a:pPr>
            <a:r>
              <a:rPr lang="en-US" sz="2400" dirty="0" smtClean="0"/>
              <a:t>Eat a healthy lunch</a:t>
            </a:r>
          </a:p>
          <a:p>
            <a:pPr lvl="1">
              <a:lnSpc>
                <a:spcPct val="90000"/>
              </a:lnSpc>
            </a:pPr>
            <a:r>
              <a:rPr lang="en-US" sz="2400" dirty="0" smtClean="0"/>
              <a:t>Check that your calculator is working</a:t>
            </a:r>
            <a:endParaRPr lang="en-US" sz="2400" dirty="0"/>
          </a:p>
          <a:p>
            <a:pPr>
              <a:lnSpc>
                <a:spcPct val="90000"/>
              </a:lnSpc>
            </a:pPr>
            <a:r>
              <a:rPr lang="en-US" sz="2800" dirty="0"/>
              <a:t>Multiple choice section</a:t>
            </a:r>
          </a:p>
          <a:p>
            <a:pPr lvl="1">
              <a:lnSpc>
                <a:spcPct val="90000"/>
              </a:lnSpc>
            </a:pPr>
            <a:r>
              <a:rPr lang="en-US" sz="2400" dirty="0"/>
              <a:t>Answer all the questions (no guessing penalty)</a:t>
            </a:r>
          </a:p>
          <a:p>
            <a:pPr lvl="1">
              <a:lnSpc>
                <a:spcPct val="90000"/>
              </a:lnSpc>
            </a:pPr>
            <a:r>
              <a:rPr lang="en-US" sz="2400" dirty="0"/>
              <a:t>Cover up answers while reading the stem</a:t>
            </a:r>
          </a:p>
          <a:p>
            <a:pPr>
              <a:lnSpc>
                <a:spcPct val="90000"/>
              </a:lnSpc>
            </a:pPr>
            <a:r>
              <a:rPr lang="en-US" sz="2800" dirty="0"/>
              <a:t>Free response section</a:t>
            </a:r>
          </a:p>
          <a:p>
            <a:pPr lvl="1">
              <a:lnSpc>
                <a:spcPct val="90000"/>
              </a:lnSpc>
            </a:pPr>
            <a:r>
              <a:rPr lang="en-US" sz="2400" dirty="0"/>
              <a:t>Don’t run out of time before Question 6!!</a:t>
            </a:r>
          </a:p>
          <a:p>
            <a:pPr lvl="1">
              <a:lnSpc>
                <a:spcPct val="90000"/>
              </a:lnSpc>
            </a:pPr>
            <a:r>
              <a:rPr lang="en-US" sz="2400" dirty="0"/>
              <a:t>Start with questions you feel confident about</a:t>
            </a:r>
          </a:p>
          <a:p>
            <a:pPr lvl="1">
              <a:lnSpc>
                <a:spcPct val="90000"/>
              </a:lnSpc>
            </a:pPr>
            <a:r>
              <a:rPr lang="en-US" sz="2400" dirty="0"/>
              <a:t>Use bullets and outlines rather than complete sentences whenever 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 calcmode="lin" valueType="num">
                                      <p:cBhvr additive="base">
                                        <p:cTn id="31" dur="500" fill="hold"/>
                                        <p:tgtEl>
                                          <p:spTgt spid="1157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57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5715">
                                            <p:txEl>
                                              <p:pRg st="5" end="5"/>
                                            </p:txEl>
                                          </p:spTgt>
                                        </p:tgtEl>
                                        <p:attrNameLst>
                                          <p:attrName>style.visibility</p:attrName>
                                        </p:attrNameLst>
                                      </p:cBhvr>
                                      <p:to>
                                        <p:strVal val="visible"/>
                                      </p:to>
                                    </p:set>
                                    <p:anim calcmode="lin" valueType="num">
                                      <p:cBhvr additive="base">
                                        <p:cTn id="37" dur="500" fill="hold"/>
                                        <p:tgtEl>
                                          <p:spTgt spid="1157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57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5715">
                                            <p:txEl>
                                              <p:pRg st="6" end="6"/>
                                            </p:txEl>
                                          </p:spTgt>
                                        </p:tgtEl>
                                        <p:attrNameLst>
                                          <p:attrName>style.visibility</p:attrName>
                                        </p:attrNameLst>
                                      </p:cBhvr>
                                      <p:to>
                                        <p:strVal val="visible"/>
                                      </p:to>
                                    </p:set>
                                    <p:anim calcmode="lin" valueType="num">
                                      <p:cBhvr additive="base">
                                        <p:cTn id="43" dur="500" fill="hold"/>
                                        <p:tgtEl>
                                          <p:spTgt spid="1157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57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5715">
                                            <p:txEl>
                                              <p:pRg st="7" end="7"/>
                                            </p:txEl>
                                          </p:spTgt>
                                        </p:tgtEl>
                                        <p:attrNameLst>
                                          <p:attrName>style.visibility</p:attrName>
                                        </p:attrNameLst>
                                      </p:cBhvr>
                                      <p:to>
                                        <p:strVal val="visible"/>
                                      </p:to>
                                    </p:set>
                                    <p:anim calcmode="lin" valueType="num">
                                      <p:cBhvr additive="base">
                                        <p:cTn id="49" dur="500" fill="hold"/>
                                        <p:tgtEl>
                                          <p:spTgt spid="1157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57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5715">
                                            <p:txEl>
                                              <p:pRg st="8" end="8"/>
                                            </p:txEl>
                                          </p:spTgt>
                                        </p:tgtEl>
                                        <p:attrNameLst>
                                          <p:attrName>style.visibility</p:attrName>
                                        </p:attrNameLst>
                                      </p:cBhvr>
                                      <p:to>
                                        <p:strVal val="visible"/>
                                      </p:to>
                                    </p:set>
                                    <p:anim calcmode="lin" valueType="num">
                                      <p:cBhvr additive="base">
                                        <p:cTn id="55" dur="500" fill="hold"/>
                                        <p:tgtEl>
                                          <p:spTgt spid="11571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571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5715">
                                            <p:txEl>
                                              <p:pRg st="9" end="9"/>
                                            </p:txEl>
                                          </p:spTgt>
                                        </p:tgtEl>
                                        <p:attrNameLst>
                                          <p:attrName>style.visibility</p:attrName>
                                        </p:attrNameLst>
                                      </p:cBhvr>
                                      <p:to>
                                        <p:strVal val="visible"/>
                                      </p:to>
                                    </p:set>
                                    <p:anim calcmode="lin" valueType="num">
                                      <p:cBhvr additive="base">
                                        <p:cTn id="61" dur="500" fill="hold"/>
                                        <p:tgtEl>
                                          <p:spTgt spid="11571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571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5715">
                                            <p:txEl>
                                              <p:pRg st="10" end="10"/>
                                            </p:txEl>
                                          </p:spTgt>
                                        </p:tgtEl>
                                        <p:attrNameLst>
                                          <p:attrName>style.visibility</p:attrName>
                                        </p:attrNameLst>
                                      </p:cBhvr>
                                      <p:to>
                                        <p:strVal val="visible"/>
                                      </p:to>
                                    </p:set>
                                    <p:anim calcmode="lin" valueType="num">
                                      <p:cBhvr additive="base">
                                        <p:cTn id="67" dur="500" fill="hold"/>
                                        <p:tgtEl>
                                          <p:spTgt spid="11571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571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5715">
                                            <p:txEl>
                                              <p:pRg st="11" end="11"/>
                                            </p:txEl>
                                          </p:spTgt>
                                        </p:tgtEl>
                                        <p:attrNameLst>
                                          <p:attrName>style.visibility</p:attrName>
                                        </p:attrNameLst>
                                      </p:cBhvr>
                                      <p:to>
                                        <p:strVal val="visible"/>
                                      </p:to>
                                    </p:set>
                                    <p:anim calcmode="lin" valueType="num">
                                      <p:cBhvr additive="base">
                                        <p:cTn id="73" dur="500" fill="hold"/>
                                        <p:tgtEl>
                                          <p:spTgt spid="115715">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571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28600"/>
            <a:ext cx="8229600" cy="838200"/>
          </a:xfrm>
        </p:spPr>
        <p:txBody>
          <a:bodyPr/>
          <a:lstStyle/>
          <a:p>
            <a:r>
              <a:rPr lang="en-US" dirty="0" smtClean="0"/>
              <a:t>#3: </a:t>
            </a:r>
            <a:r>
              <a:rPr lang="en-US" dirty="0"/>
              <a:t>Use technology wisely</a:t>
            </a:r>
          </a:p>
        </p:txBody>
      </p:sp>
      <p:sp>
        <p:nvSpPr>
          <p:cNvPr id="116739" name="Rectangle 3"/>
          <p:cNvSpPr>
            <a:spLocks noGrp="1" noChangeArrowheads="1"/>
          </p:cNvSpPr>
          <p:nvPr>
            <p:ph type="body" idx="1"/>
          </p:nvPr>
        </p:nvSpPr>
        <p:spPr>
          <a:xfrm>
            <a:off x="228600" y="1371600"/>
            <a:ext cx="8686800" cy="4724400"/>
          </a:xfrm>
        </p:spPr>
        <p:txBody>
          <a:bodyPr/>
          <a:lstStyle/>
          <a:p>
            <a:pPr>
              <a:lnSpc>
                <a:spcPct val="90000"/>
              </a:lnSpc>
            </a:pPr>
            <a:r>
              <a:rPr lang="en-US" sz="2400" dirty="0"/>
              <a:t>Don’t type in data just because it’s there!</a:t>
            </a:r>
          </a:p>
          <a:p>
            <a:pPr>
              <a:lnSpc>
                <a:spcPct val="90000"/>
              </a:lnSpc>
            </a:pPr>
            <a:r>
              <a:rPr lang="en-US" sz="2400" dirty="0"/>
              <a:t>On inference questions, use STAT </a:t>
            </a:r>
            <a:r>
              <a:rPr lang="en-US" sz="2400" dirty="0" smtClean="0"/>
              <a:t>TESTS for calculations. Only show </a:t>
            </a:r>
            <a:r>
              <a:rPr lang="en-US" sz="2400" dirty="0"/>
              <a:t>formulas with values subbed in for partial </a:t>
            </a:r>
            <a:r>
              <a:rPr lang="en-US" sz="2400" dirty="0" smtClean="0"/>
              <a:t>credit if you get the same answer!</a:t>
            </a:r>
            <a:endParaRPr lang="en-US" sz="2400" dirty="0"/>
          </a:p>
          <a:p>
            <a:pPr>
              <a:lnSpc>
                <a:spcPct val="90000"/>
              </a:lnSpc>
            </a:pPr>
            <a:r>
              <a:rPr lang="en-US" sz="2400" dirty="0"/>
              <a:t>Calculator speak = no full credit</a:t>
            </a:r>
          </a:p>
          <a:p>
            <a:pPr>
              <a:lnSpc>
                <a:spcPct val="90000"/>
              </a:lnSpc>
              <a:buFontTx/>
              <a:buNone/>
            </a:pPr>
            <a:r>
              <a:rPr lang="en-US" sz="2400" dirty="0"/>
              <a:t>(1) </a:t>
            </a:r>
            <a:r>
              <a:rPr lang="en-US" sz="2400" dirty="0" err="1"/>
              <a:t>Binompdf</a:t>
            </a:r>
            <a:r>
              <a:rPr lang="en-US" sz="2400" dirty="0"/>
              <a:t>(12,.2,3) = no full credit</a:t>
            </a:r>
          </a:p>
          <a:p>
            <a:pPr>
              <a:lnSpc>
                <a:spcPct val="90000"/>
              </a:lnSpc>
              <a:buFontTx/>
              <a:buNone/>
            </a:pPr>
            <a:r>
              <a:rPr lang="en-US" sz="2400" dirty="0"/>
              <a:t>	</a:t>
            </a:r>
            <a:r>
              <a:rPr lang="en-US" sz="2400" i="1" dirty="0"/>
              <a:t>Better:</a:t>
            </a:r>
            <a:r>
              <a:rPr lang="en-US" sz="2400" dirty="0"/>
              <a:t> P(X = 3) = (12C3)(0.2)</a:t>
            </a:r>
            <a:r>
              <a:rPr lang="en-US" sz="2400" baseline="30000" dirty="0"/>
              <a:t>3</a:t>
            </a:r>
            <a:r>
              <a:rPr lang="en-US" sz="2400" dirty="0"/>
              <a:t>(0.8)</a:t>
            </a:r>
            <a:r>
              <a:rPr lang="en-US" sz="2400" baseline="30000" dirty="0"/>
              <a:t>9</a:t>
            </a:r>
            <a:endParaRPr lang="en-US" sz="2400" dirty="0"/>
          </a:p>
          <a:p>
            <a:pPr>
              <a:lnSpc>
                <a:spcPct val="90000"/>
              </a:lnSpc>
              <a:buFontTx/>
              <a:buNone/>
            </a:pPr>
            <a:r>
              <a:rPr lang="en-US" sz="2400" dirty="0"/>
              <a:t>	</a:t>
            </a:r>
            <a:r>
              <a:rPr lang="en-US" sz="2400" i="1" dirty="0" smtClean="0"/>
              <a:t>Minimal:</a:t>
            </a:r>
            <a:r>
              <a:rPr lang="en-US" sz="2400" dirty="0" smtClean="0"/>
              <a:t> </a:t>
            </a:r>
            <a:r>
              <a:rPr lang="en-US" sz="2400" dirty="0" err="1"/>
              <a:t>binompdf</a:t>
            </a:r>
            <a:r>
              <a:rPr lang="en-US" sz="2400" dirty="0"/>
              <a:t> with n = 12, p = .2, k = 3</a:t>
            </a:r>
            <a:endParaRPr lang="en-US" sz="2400" baseline="30000" dirty="0"/>
          </a:p>
          <a:p>
            <a:pPr>
              <a:lnSpc>
                <a:spcPct val="90000"/>
              </a:lnSpc>
              <a:buFontTx/>
              <a:buNone/>
            </a:pPr>
            <a:r>
              <a:rPr lang="en-US" sz="2400" dirty="0"/>
              <a:t>(2) </a:t>
            </a:r>
            <a:r>
              <a:rPr lang="en-US" sz="2400" dirty="0" err="1"/>
              <a:t>Normalcdf</a:t>
            </a:r>
            <a:r>
              <a:rPr lang="en-US" sz="2400" dirty="0"/>
              <a:t>(90,105,100,5) = no full credit</a:t>
            </a:r>
          </a:p>
          <a:p>
            <a:pPr>
              <a:lnSpc>
                <a:spcPct val="90000"/>
              </a:lnSpc>
              <a:buFontTx/>
              <a:buNone/>
            </a:pPr>
            <a:r>
              <a:rPr lang="en-US" sz="2400" dirty="0"/>
              <a:t>	</a:t>
            </a:r>
            <a:r>
              <a:rPr lang="en-US" sz="2400" i="1" dirty="0"/>
              <a:t>Better:</a:t>
            </a:r>
            <a:r>
              <a:rPr lang="en-US" sz="2400" dirty="0"/>
              <a:t> </a:t>
            </a:r>
            <a:r>
              <a:rPr lang="en-US" sz="2400" dirty="0" smtClean="0"/>
              <a:t>Find z score.  Then draw</a:t>
            </a:r>
            <a:r>
              <a:rPr lang="en-US" sz="2400" dirty="0"/>
              <a:t>, label, shade Normal curve</a:t>
            </a:r>
          </a:p>
          <a:p>
            <a:pPr>
              <a:lnSpc>
                <a:spcPct val="90000"/>
              </a:lnSpc>
              <a:buFontTx/>
              <a:buNone/>
            </a:pPr>
            <a:r>
              <a:rPr lang="en-US" sz="2400" dirty="0"/>
              <a:t>	</a:t>
            </a:r>
            <a:r>
              <a:rPr lang="en-US" sz="2400" i="1" dirty="0" smtClean="0"/>
              <a:t>Minimal:</a:t>
            </a:r>
            <a:r>
              <a:rPr lang="en-US" sz="2400" dirty="0" smtClean="0"/>
              <a:t> </a:t>
            </a:r>
            <a:r>
              <a:rPr lang="en-US" sz="2400" dirty="0" err="1"/>
              <a:t>normalcdf</a:t>
            </a:r>
            <a:r>
              <a:rPr lang="en-US" sz="2400" dirty="0"/>
              <a:t> with </a:t>
            </a:r>
            <a:r>
              <a:rPr lang="en-US" sz="2400" dirty="0" smtClean="0"/>
              <a:t>lower </a:t>
            </a:r>
            <a:r>
              <a:rPr lang="en-US" sz="2400" dirty="0"/>
              <a:t>bound = 90, </a:t>
            </a:r>
            <a:r>
              <a:rPr lang="en-US" sz="2400" dirty="0" smtClean="0"/>
              <a:t>upper </a:t>
            </a:r>
            <a:r>
              <a:rPr lang="en-US" sz="2400" dirty="0"/>
              <a:t>bound = </a:t>
            </a:r>
            <a:r>
              <a:rPr lang="en-US" sz="2400" dirty="0" smtClean="0"/>
              <a:t>1-5</a:t>
            </a:r>
            <a:r>
              <a:rPr lang="en-US" sz="2400" dirty="0"/>
              <a:t>, mean = 100, std. dev. =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6739">
                                            <p:txEl>
                                              <p:pRg st="3" end="3"/>
                                            </p:txEl>
                                          </p:spTgt>
                                        </p:tgtEl>
                                        <p:attrNameLst>
                                          <p:attrName>style.visibility</p:attrName>
                                        </p:attrNameLst>
                                      </p:cBhvr>
                                      <p:to>
                                        <p:strVal val="visible"/>
                                      </p:to>
                                    </p:set>
                                    <p:anim calcmode="lin" valueType="num">
                                      <p:cBhvr additive="base">
                                        <p:cTn id="25" dur="500" fill="hold"/>
                                        <p:tgtEl>
                                          <p:spTgt spid="1167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67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 calcmode="lin" valueType="num">
                                      <p:cBhvr additive="base">
                                        <p:cTn id="31" dur="500" fill="hold"/>
                                        <p:tgtEl>
                                          <p:spTgt spid="1167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67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6739">
                                            <p:txEl>
                                              <p:pRg st="5" end="5"/>
                                            </p:txEl>
                                          </p:spTgt>
                                        </p:tgtEl>
                                        <p:attrNameLst>
                                          <p:attrName>style.visibility</p:attrName>
                                        </p:attrNameLst>
                                      </p:cBhvr>
                                      <p:to>
                                        <p:strVal val="visible"/>
                                      </p:to>
                                    </p:set>
                                    <p:anim calcmode="lin" valueType="num">
                                      <p:cBhvr additive="base">
                                        <p:cTn id="37" dur="500" fill="hold"/>
                                        <p:tgtEl>
                                          <p:spTgt spid="1167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67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16739">
                                            <p:txEl>
                                              <p:pRg st="6" end="6"/>
                                            </p:txEl>
                                          </p:spTgt>
                                        </p:tgtEl>
                                        <p:attrNameLst>
                                          <p:attrName>style.visibility</p:attrName>
                                        </p:attrNameLst>
                                      </p:cBhvr>
                                      <p:to>
                                        <p:strVal val="visible"/>
                                      </p:to>
                                    </p:set>
                                    <p:anim calcmode="lin" valueType="num">
                                      <p:cBhvr additive="base">
                                        <p:cTn id="43" dur="500" fill="hold"/>
                                        <p:tgtEl>
                                          <p:spTgt spid="1167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67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16739">
                                            <p:txEl>
                                              <p:pRg st="7" end="7"/>
                                            </p:txEl>
                                          </p:spTgt>
                                        </p:tgtEl>
                                        <p:attrNameLst>
                                          <p:attrName>style.visibility</p:attrName>
                                        </p:attrNameLst>
                                      </p:cBhvr>
                                      <p:to>
                                        <p:strVal val="visible"/>
                                      </p:to>
                                    </p:set>
                                    <p:anim calcmode="lin" valueType="num">
                                      <p:cBhvr additive="base">
                                        <p:cTn id="49" dur="500" fill="hold"/>
                                        <p:tgtEl>
                                          <p:spTgt spid="11673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167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16739">
                                            <p:txEl>
                                              <p:pRg st="8" end="8"/>
                                            </p:txEl>
                                          </p:spTgt>
                                        </p:tgtEl>
                                        <p:attrNameLst>
                                          <p:attrName>style.visibility</p:attrName>
                                        </p:attrNameLst>
                                      </p:cBhvr>
                                      <p:to>
                                        <p:strVal val="visible"/>
                                      </p:to>
                                    </p:set>
                                    <p:anim calcmode="lin" valueType="num">
                                      <p:cBhvr additive="base">
                                        <p:cTn id="55" dur="500" fill="hold"/>
                                        <p:tgtEl>
                                          <p:spTgt spid="116739">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673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0" y="228600"/>
            <a:ext cx="9144000" cy="1143000"/>
          </a:xfrm>
        </p:spPr>
        <p:txBody>
          <a:bodyPr/>
          <a:lstStyle/>
          <a:p>
            <a:r>
              <a:rPr lang="en-US" sz="4000" dirty="0" smtClean="0"/>
              <a:t>#4: </a:t>
            </a:r>
            <a:r>
              <a:rPr lang="en-US" sz="4000" dirty="0"/>
              <a:t>Follow the 4-step inference process</a:t>
            </a:r>
          </a:p>
        </p:txBody>
      </p:sp>
      <p:pic>
        <p:nvPicPr>
          <p:cNvPr id="11776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58925"/>
            <a:ext cx="9144000" cy="2555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47625" algn="ctr">
                <a:solidFill>
                  <a:srgbClr val="FFCC99"/>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17767" name="Text Box 7"/>
          <p:cNvSpPr txBox="1">
            <a:spLocks noChangeArrowheads="1"/>
          </p:cNvSpPr>
          <p:nvPr/>
        </p:nvSpPr>
        <p:spPr bwMode="auto">
          <a:xfrm>
            <a:off x="152400" y="4495800"/>
            <a:ext cx="8991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b="1"/>
              <a:t>Starting in 2010, partial credit is available on 4-step rubrics.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7764"/>
                                        </p:tgtEl>
                                        <p:attrNameLst>
                                          <p:attrName>style.visibility</p:attrName>
                                        </p:attrNameLst>
                                      </p:cBhvr>
                                      <p:to>
                                        <p:strVal val="visible"/>
                                      </p:to>
                                    </p:set>
                                    <p:animEffect transition="in" filter="dissolve">
                                      <p:cBhvr>
                                        <p:cTn id="7" dur="500"/>
                                        <p:tgtEl>
                                          <p:spTgt spid="1177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767"/>
                                        </p:tgtEl>
                                        <p:attrNameLst>
                                          <p:attrName>style.visibility</p:attrName>
                                        </p:attrNameLst>
                                      </p:cBhvr>
                                      <p:to>
                                        <p:strVal val="visible"/>
                                      </p:to>
                                    </p:set>
                                    <p:animEffect transition="in" filter="dissolve">
                                      <p:cBhvr>
                                        <p:cTn id="12" dur="500"/>
                                        <p:tgtEl>
                                          <p:spTgt spid="117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xfrm>
            <a:off x="0" y="152400"/>
            <a:ext cx="9144000" cy="609600"/>
          </a:xfrm>
          <a:noFill/>
        </p:spPr>
        <p:txBody>
          <a:bodyPr/>
          <a:lstStyle/>
          <a:p>
            <a:r>
              <a:rPr lang="en-US" sz="4000" dirty="0" smtClean="0"/>
              <a:t>#4: </a:t>
            </a:r>
            <a:r>
              <a:rPr lang="en-US" sz="4000" dirty="0"/>
              <a:t>Follow the 4-step inference process </a:t>
            </a:r>
          </a:p>
        </p:txBody>
      </p:sp>
      <p:sp>
        <p:nvSpPr>
          <p:cNvPr id="118789" name="Text Box 5"/>
          <p:cNvSpPr txBox="1">
            <a:spLocks noChangeArrowheads="1"/>
          </p:cNvSpPr>
          <p:nvPr/>
        </p:nvSpPr>
        <p:spPr bwMode="auto">
          <a:xfrm>
            <a:off x="0" y="5562600"/>
            <a:ext cx="91440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en-US" sz="900" b="1" dirty="0" smtClean="0"/>
          </a:p>
          <a:p>
            <a:pPr algn="ctr">
              <a:spcBef>
                <a:spcPct val="50000"/>
              </a:spcBef>
            </a:pPr>
            <a:r>
              <a:rPr lang="en-US" b="1" dirty="0" smtClean="0"/>
              <a:t>Remember</a:t>
            </a:r>
            <a:r>
              <a:rPr lang="en-US" b="1" dirty="0"/>
              <a:t>: Don’t just start typing in the data unless you have a reason to do so!!</a:t>
            </a:r>
          </a:p>
        </p:txBody>
      </p:sp>
      <p:sp>
        <p:nvSpPr>
          <p:cNvPr id="118790" name="Rectangle 6"/>
          <p:cNvSpPr>
            <a:spLocks noChangeArrowheads="1"/>
          </p:cNvSpPr>
          <p:nvPr/>
        </p:nvSpPr>
        <p:spPr bwMode="auto">
          <a:xfrm>
            <a:off x="2438400" y="1371600"/>
            <a:ext cx="42814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a:solidFill>
                  <a:schemeClr val="tx2"/>
                </a:solidFill>
                <a:effectLst>
                  <a:outerShdw blurRad="38100" dist="38100" dir="2700000" algn="tl">
                    <a:srgbClr val="000000"/>
                  </a:outerShdw>
                </a:effectLst>
              </a:rPr>
              <a:t>2010 Question #5: Fish tales</a:t>
            </a:r>
          </a:p>
        </p:txBody>
      </p:sp>
      <p:pic>
        <p:nvPicPr>
          <p:cNvPr id="1187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6789" y="1217652"/>
            <a:ext cx="8130795"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2906529" y="848320"/>
            <a:ext cx="4057586" cy="369332"/>
          </a:xfrm>
          <a:prstGeom prst="rect">
            <a:avLst/>
          </a:prstGeom>
        </p:spPr>
        <p:txBody>
          <a:bodyPr wrap="none">
            <a:spAutoFit/>
          </a:bodyPr>
          <a:lstStyle/>
          <a:p>
            <a:r>
              <a:rPr lang="en-US" b="1" dirty="0" smtClean="0">
                <a:solidFill>
                  <a:schemeClr val="tx2"/>
                </a:solidFill>
                <a:effectLst>
                  <a:outerShdw blurRad="38100" dist="38100" dir="2700000" algn="tl">
                    <a:srgbClr val="000000"/>
                  </a:outerShdw>
                </a:effectLst>
              </a:rPr>
              <a:t>2011 Question #4: High Cholesterol</a:t>
            </a:r>
            <a:endParaRPr lang="en-US" b="1" dirty="0">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animEffect transition="in" filter="dissolve">
                                      <p:cBhvr>
                                        <p:cTn id="7" dur="500"/>
                                        <p:tgtEl>
                                          <p:spTgt spid="118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228600"/>
            <a:ext cx="9144000" cy="762000"/>
          </a:xfrm>
        </p:spPr>
        <p:txBody>
          <a:bodyPr/>
          <a:lstStyle/>
          <a:p>
            <a:r>
              <a:rPr lang="en-US" sz="4000" dirty="0" smtClean="0"/>
              <a:t>#4: </a:t>
            </a:r>
            <a:r>
              <a:rPr lang="en-US" sz="4000" dirty="0"/>
              <a:t>Follow the 4-step inference process</a:t>
            </a:r>
          </a:p>
        </p:txBody>
      </p:sp>
      <p:sp>
        <p:nvSpPr>
          <p:cNvPr id="119815" name="Rectangle 7"/>
          <p:cNvSpPr>
            <a:spLocks noChangeArrowheads="1"/>
          </p:cNvSpPr>
          <p:nvPr/>
        </p:nvSpPr>
        <p:spPr bwMode="auto">
          <a:xfrm>
            <a:off x="1752600" y="1116954"/>
            <a:ext cx="534697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dirty="0" smtClean="0">
                <a:solidFill>
                  <a:schemeClr val="tx2"/>
                </a:solidFill>
                <a:effectLst>
                  <a:outerShdw blurRad="38100" dist="38100" dir="2700000" algn="tl">
                    <a:srgbClr val="000000"/>
                  </a:outerShdw>
                </a:effectLst>
              </a:rPr>
              <a:t>2011 </a:t>
            </a:r>
            <a:r>
              <a:rPr lang="en-US" sz="2400" b="1" dirty="0">
                <a:solidFill>
                  <a:schemeClr val="tx2"/>
                </a:solidFill>
                <a:effectLst>
                  <a:outerShdw blurRad="38100" dist="38100" dir="2700000" algn="tl">
                    <a:srgbClr val="000000"/>
                  </a:outerShdw>
                </a:effectLst>
              </a:rPr>
              <a:t>Question </a:t>
            </a:r>
            <a:r>
              <a:rPr lang="en-US" sz="2400" b="1" dirty="0" smtClean="0">
                <a:solidFill>
                  <a:schemeClr val="tx2"/>
                </a:solidFill>
                <a:effectLst>
                  <a:outerShdw blurRad="38100" dist="38100" dir="2700000" algn="tl">
                    <a:srgbClr val="000000"/>
                  </a:outerShdw>
                </a:effectLst>
              </a:rPr>
              <a:t>#4: High Cholesterol</a:t>
            </a:r>
            <a:endParaRPr lang="en-US" sz="2400" b="1" dirty="0">
              <a:solidFill>
                <a:schemeClr val="tx2"/>
              </a:solidFill>
              <a:effectLst>
                <a:outerShdw blurRad="38100" dist="38100" dir="2700000" algn="tl">
                  <a:srgbClr val="000000"/>
                </a:outerShdw>
              </a:effectLst>
            </a:endParaRPr>
          </a:p>
        </p:txBody>
      </p:sp>
      <p:pic>
        <p:nvPicPr>
          <p:cNvPr id="119816"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399" y="1597668"/>
            <a:ext cx="7972893" cy="20599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9818"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399" y="3810000"/>
            <a:ext cx="8009771"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228600"/>
            <a:ext cx="9144000" cy="685800"/>
          </a:xfrm>
        </p:spPr>
        <p:txBody>
          <a:bodyPr/>
          <a:lstStyle/>
          <a:p>
            <a:r>
              <a:rPr lang="en-US" sz="4000" dirty="0" smtClean="0"/>
              <a:t>#4: </a:t>
            </a:r>
            <a:r>
              <a:rPr lang="en-US" sz="4000" dirty="0"/>
              <a:t>Follow the 4-step inference process</a:t>
            </a:r>
          </a:p>
        </p:txBody>
      </p:sp>
      <p:sp>
        <p:nvSpPr>
          <p:cNvPr id="120838" name="Rectangle 6"/>
          <p:cNvSpPr>
            <a:spLocks noChangeArrowheads="1"/>
          </p:cNvSpPr>
          <p:nvPr/>
        </p:nvSpPr>
        <p:spPr bwMode="auto">
          <a:xfrm>
            <a:off x="1752600" y="1059804"/>
            <a:ext cx="534697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dirty="0" smtClean="0">
                <a:solidFill>
                  <a:schemeClr val="tx2"/>
                </a:solidFill>
                <a:effectLst>
                  <a:outerShdw blurRad="38100" dist="38100" dir="2700000" algn="tl">
                    <a:srgbClr val="000000"/>
                  </a:outerShdw>
                </a:effectLst>
              </a:rPr>
              <a:t>2011 </a:t>
            </a:r>
            <a:r>
              <a:rPr lang="en-US" sz="2400" b="1" dirty="0">
                <a:solidFill>
                  <a:schemeClr val="tx2"/>
                </a:solidFill>
                <a:effectLst>
                  <a:outerShdw blurRad="38100" dist="38100" dir="2700000" algn="tl">
                    <a:srgbClr val="000000"/>
                  </a:outerShdw>
                </a:effectLst>
              </a:rPr>
              <a:t>Question </a:t>
            </a:r>
            <a:r>
              <a:rPr lang="en-US" sz="2400" b="1" dirty="0" smtClean="0">
                <a:solidFill>
                  <a:schemeClr val="tx2"/>
                </a:solidFill>
                <a:effectLst>
                  <a:outerShdw blurRad="38100" dist="38100" dir="2700000" algn="tl">
                    <a:srgbClr val="000000"/>
                  </a:outerShdw>
                </a:effectLst>
              </a:rPr>
              <a:t>#4: High Cholesterol</a:t>
            </a:r>
            <a:endParaRPr lang="en-US" sz="2400" b="1" dirty="0">
              <a:solidFill>
                <a:schemeClr val="tx2"/>
              </a:solidFill>
              <a:effectLst>
                <a:outerShdw blurRad="38100" dist="38100" dir="2700000" algn="tl">
                  <a:srgbClr val="000000"/>
                </a:outerShdw>
              </a:effectLst>
            </a:endParaRPr>
          </a:p>
        </p:txBody>
      </p:sp>
      <p:pic>
        <p:nvPicPr>
          <p:cNvPr id="120839"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600200"/>
            <a:ext cx="7689273"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0840"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1037" y="4038600"/>
            <a:ext cx="7694036" cy="17660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43000"/>
          </a:xfrm>
        </p:spPr>
        <p:txBody>
          <a:bodyPr/>
          <a:lstStyle/>
          <a:p>
            <a:r>
              <a:rPr lang="en-US" sz="3600" dirty="0" smtClean="0"/>
              <a:t>#4: Follow the 4-step inference process</a:t>
            </a:r>
            <a:endParaRPr lang="en-US" sz="3600" dirty="0"/>
          </a:p>
        </p:txBody>
      </p:sp>
      <p:sp>
        <p:nvSpPr>
          <p:cNvPr id="5" name="Content Placeholder 4"/>
          <p:cNvSpPr>
            <a:spLocks noGrp="1"/>
          </p:cNvSpPr>
          <p:nvPr>
            <p:ph idx="1"/>
          </p:nvPr>
        </p:nvSpPr>
        <p:spPr>
          <a:xfrm>
            <a:off x="457200" y="1447800"/>
            <a:ext cx="8229600" cy="4495800"/>
          </a:xfrm>
        </p:spPr>
        <p:txBody>
          <a:bodyPr/>
          <a:lstStyle/>
          <a:p>
            <a:endParaRPr lang="en-US" dirty="0" smtClean="0"/>
          </a:p>
          <a:p>
            <a:endParaRPr lang="en-US" dirty="0"/>
          </a:p>
          <a:p>
            <a:endParaRPr lang="en-US" dirty="0" smtClean="0"/>
          </a:p>
          <a:p>
            <a:endParaRPr lang="en-US" dirty="0"/>
          </a:p>
          <a:p>
            <a:r>
              <a:rPr lang="en-US" dirty="0" smtClean="0"/>
              <a:t>Don’t “accept” the null hypothesis!!</a:t>
            </a:r>
            <a:endParaRPr lang="en-US" dirty="0"/>
          </a:p>
        </p:txBody>
      </p:sp>
      <p:pic>
        <p:nvPicPr>
          <p:cNvPr id="1423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0037" y="2209800"/>
            <a:ext cx="8534400" cy="13913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2543207" y="1600200"/>
            <a:ext cx="4057586" cy="369332"/>
          </a:xfrm>
          <a:prstGeom prst="rect">
            <a:avLst/>
          </a:prstGeom>
        </p:spPr>
        <p:txBody>
          <a:bodyPr wrap="none">
            <a:spAutoFit/>
          </a:bodyPr>
          <a:lstStyle/>
          <a:p>
            <a:r>
              <a:rPr lang="en-US" b="1" dirty="0" smtClean="0">
                <a:solidFill>
                  <a:schemeClr val="tx2"/>
                </a:solidFill>
                <a:effectLst>
                  <a:outerShdw blurRad="38100" dist="38100" dir="2700000" algn="tl">
                    <a:srgbClr val="000000"/>
                  </a:outerShdw>
                </a:effectLst>
              </a:rPr>
              <a:t>2011 Question #4: High Cholesterol</a:t>
            </a:r>
            <a:endParaRPr lang="en-US" b="1" dirty="0">
              <a:solidFill>
                <a:schemeClr val="tx2"/>
              </a:solidFill>
              <a:effectLst>
                <a:outerShdw blurRad="38100" dist="38100" dir="2700000" algn="tl">
                  <a:srgbClr val="000000"/>
                </a:outerShdw>
              </a:effectLst>
            </a:endParaRPr>
          </a:p>
        </p:txBody>
      </p:sp>
    </p:spTree>
    <p:extLst>
      <p:ext uri="{BB962C8B-B14F-4D97-AF65-F5344CB8AC3E}">
        <p14:creationId xmlns:p14="http://schemas.microsoft.com/office/powerpoint/2010/main" xmlns="" val="2778727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1552</TotalTime>
  <Words>643</Words>
  <Application>Microsoft Office PowerPoint</Application>
  <PresentationFormat>On-screen Show (4:3)</PresentationFormat>
  <Paragraphs>105</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Mountain Top</vt:lpstr>
      <vt:lpstr>Equation</vt:lpstr>
      <vt:lpstr>AP Statistics Exam Tips 2012 Edition</vt:lpstr>
      <vt:lpstr>#1. Get Prepared!</vt:lpstr>
      <vt:lpstr>#2: Be a smart test taker!</vt:lpstr>
      <vt:lpstr>#3: Use technology wisely</vt:lpstr>
      <vt:lpstr>#4: Follow the 4-step inference process</vt:lpstr>
      <vt:lpstr>#4: Follow the 4-step inference process </vt:lpstr>
      <vt:lpstr>#4: Follow the 4-step inference process</vt:lpstr>
      <vt:lpstr>#4: Follow the 4-step inference process</vt:lpstr>
      <vt:lpstr>#4: Follow the 4-step inference process</vt:lpstr>
      <vt:lpstr>#5: Don’t shoot yourself in the foot!</vt:lpstr>
      <vt:lpstr>#6: Naked answer = no credit</vt:lpstr>
      <vt:lpstr>#6: Naked answer = no credit</vt:lpstr>
      <vt:lpstr>#7: If you can’t answer part of a question, don’t assume you can’t answer other parts</vt:lpstr>
      <vt:lpstr>#8: Know what distribution you’re talking about!</vt:lpstr>
      <vt:lpstr>#9: Don’t write too much</vt:lpstr>
      <vt:lpstr>#10:RTQ &amp; ATQ!!</vt:lpstr>
      <vt:lpstr>#10:RTQ &amp; ATQ!!</vt:lpstr>
      <vt:lpstr>AP Statistics Exam Tips Recap</vt:lpstr>
      <vt:lpstr>Questions?</vt:lpstr>
    </vt:vector>
  </TitlesOfParts>
  <Company>The Webb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Pre-conference workshop AP Statistics</dc:title>
  <dc:creator>Daren Starnes</dc:creator>
  <cp:lastModifiedBy>astabler</cp:lastModifiedBy>
  <cp:revision>152</cp:revision>
  <dcterms:created xsi:type="dcterms:W3CDTF">2007-06-17T12:45:30Z</dcterms:created>
  <dcterms:modified xsi:type="dcterms:W3CDTF">2014-03-24T17:27:01Z</dcterms:modified>
</cp:coreProperties>
</file>