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5" r:id="rId12"/>
    <p:sldId id="266" r:id="rId13"/>
    <p:sldId id="267" r:id="rId14"/>
    <p:sldId id="269" r:id="rId15"/>
    <p:sldId id="268" r:id="rId16"/>
    <p:sldId id="270" r:id="rId17"/>
    <p:sldId id="282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C076C-D68D-4325-879B-5B1715D995B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F2DEF-46D3-42D1-8CA9-410D92ED3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3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F2DEF-46D3-42D1-8CA9-410D92ED34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1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F2DEF-46D3-42D1-8CA9-410D92ED34D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189644-DD5F-471C-8E26-64E8875A9698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7D0F85-DB19-47A1-B4F3-EDE7D5738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 </a:t>
            </a:r>
            <a:r>
              <a:rPr lang="en-US" sz="4000" dirty="0"/>
              <a:t>8</a:t>
            </a:r>
            <a:r>
              <a:rPr lang="en-US" sz="4000" dirty="0" smtClean="0"/>
              <a:t> </a:t>
            </a:r>
            <a:r>
              <a:rPr lang="en-US" sz="4000" dirty="0" smtClean="0"/>
              <a:t>Confidence Intervals</a:t>
            </a:r>
            <a:endParaRPr lang="en-US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1752600"/>
            <a:ext cx="7620000" cy="6858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Section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1: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Basics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Example </a:t>
            </a:r>
            <a:r>
              <a:rPr lang="en-US" dirty="0" err="1" smtClean="0"/>
              <a:t>ctd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do this, we want to come up with an interval that the mean will be in (remember, we are estimating here!)</a:t>
            </a:r>
            <a:endParaRPr lang="en-US" sz="2400" dirty="0" smtClean="0">
              <a:latin typeface="Century Schoolbook"/>
            </a:endParaRPr>
          </a:p>
          <a:p>
            <a:endParaRPr lang="en-US" sz="2400" dirty="0" smtClean="0">
              <a:latin typeface="Century Schoolbook"/>
            </a:endParaRPr>
          </a:p>
          <a:p>
            <a:r>
              <a:rPr lang="en-US" sz="2400" dirty="0" smtClean="0">
                <a:latin typeface="Century Schoolbook"/>
              </a:rPr>
              <a:t>The empirical rule tells us 95% of our data lies within 2 standard deviations of the mean.</a:t>
            </a:r>
          </a:p>
          <a:p>
            <a:endParaRPr lang="en-US" sz="2400" dirty="0" smtClean="0">
              <a:latin typeface="Century Schoolbook"/>
            </a:endParaRPr>
          </a:p>
          <a:p>
            <a:r>
              <a:rPr lang="en-US" sz="2400" dirty="0" smtClean="0">
                <a:latin typeface="Century Schoolbook"/>
              </a:rPr>
              <a:t>Thus we can estimate (with 95% confidence) µ to be within </a:t>
            </a:r>
            <a:endParaRPr lang="en-US" sz="2400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 l="29471" r="29525" b="9148"/>
          <a:stretch>
            <a:fillRect/>
          </a:stretch>
        </p:blipFill>
        <p:spPr bwMode="auto">
          <a:xfrm>
            <a:off x="3581400" y="48768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Confidence interval:</a:t>
            </a:r>
          </a:p>
          <a:p>
            <a:pPr lvl="1"/>
            <a:r>
              <a:rPr lang="en-US" sz="2400" dirty="0" smtClean="0"/>
              <a:t>A set of population values from which our found sample value is likely.</a:t>
            </a:r>
          </a:p>
          <a:p>
            <a:pPr lvl="1"/>
            <a:r>
              <a:rPr lang="en-US" sz="2400" dirty="0" smtClean="0"/>
              <a:t>We use them to </a:t>
            </a:r>
            <a:r>
              <a:rPr lang="en-US" sz="2400" u="sng" dirty="0" smtClean="0"/>
              <a:t>estimate</a:t>
            </a:r>
            <a:r>
              <a:rPr lang="en-US" sz="2400" dirty="0" smtClean="0"/>
              <a:t> the unknown population mean.</a:t>
            </a:r>
          </a:p>
          <a:p>
            <a:pPr lvl="1"/>
            <a:r>
              <a:rPr lang="en-US" sz="2400" dirty="0" smtClean="0"/>
              <a:t>General Form: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In the prior example, the confidence interval is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39722" r="39776" b="69716"/>
          <a:stretch>
            <a:fillRect/>
          </a:stretch>
        </p:blipFill>
        <p:spPr bwMode="auto">
          <a:xfrm>
            <a:off x="3733800" y="5029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l="19220" t="44790" r="17993" b="10420"/>
          <a:stretch>
            <a:fillRect/>
          </a:stretch>
        </p:blipFill>
        <p:spPr bwMode="auto">
          <a:xfrm>
            <a:off x="4267200" y="3581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Confidence level:</a:t>
            </a:r>
          </a:p>
          <a:p>
            <a:pPr lvl="1"/>
            <a:r>
              <a:rPr lang="en-US" sz="2400" dirty="0" smtClean="0"/>
              <a:t>The success rate of the </a:t>
            </a:r>
            <a:r>
              <a:rPr lang="en-US" sz="2400" u="sng" dirty="0" smtClean="0"/>
              <a:t>method</a:t>
            </a:r>
            <a:r>
              <a:rPr lang="en-US" sz="2400" dirty="0" smtClean="0"/>
              <a:t> used to construct the interval (</a:t>
            </a:r>
            <a:r>
              <a:rPr lang="en-US" sz="2400" dirty="0" err="1" smtClean="0"/>
              <a:t>ie</a:t>
            </a:r>
            <a:r>
              <a:rPr lang="en-US" sz="2400" dirty="0" smtClean="0"/>
              <a:t>, the probability the interval will capture the true parameter value in repeated samples)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In the prior example the confidence level was: </a:t>
            </a:r>
          </a:p>
          <a:p>
            <a:pPr lvl="1"/>
            <a:r>
              <a:rPr lang="en-US" dirty="0" smtClean="0"/>
              <a:t>95%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C.I. for Population Means </a:t>
            </a:r>
            <a:br>
              <a:rPr lang="en-US" dirty="0" smtClean="0"/>
            </a:br>
            <a:r>
              <a:rPr lang="en-US" sz="2800" dirty="0" smtClean="0"/>
              <a:t>(when </a:t>
            </a:r>
            <a:r>
              <a:rPr lang="el-GR" sz="2800" dirty="0" smtClean="0">
                <a:latin typeface="Century Schoolbook"/>
              </a:rPr>
              <a:t>σ</a:t>
            </a:r>
            <a:r>
              <a:rPr lang="en-US" sz="2800" dirty="0" smtClean="0">
                <a:latin typeface="Century Schoolbook"/>
              </a:rPr>
              <a:t> is known)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find the CI for a population mean µ, we need to meet 3 conditions: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SRS – data must come from SRS from the population of interest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Normality – the sampling distribution is </a:t>
            </a:r>
            <a:r>
              <a:rPr lang="en-US" dirty="0" err="1" smtClean="0"/>
              <a:t>apprx</a:t>
            </a:r>
            <a:r>
              <a:rPr lang="en-US" dirty="0" smtClean="0"/>
              <a:t> normal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Independence – the population size is at least 10 times the sample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any estimation there will be error in our results. We need to incorporate this in our confidence interval </a:t>
            </a:r>
          </a:p>
          <a:p>
            <a:endParaRPr lang="en-US" dirty="0" smtClean="0"/>
          </a:p>
          <a:p>
            <a:r>
              <a:rPr lang="en-US" dirty="0" smtClean="0"/>
              <a:t>To calculate our margin of error, we will use:</a:t>
            </a:r>
          </a:p>
          <a:p>
            <a:pPr lvl="1"/>
            <a:r>
              <a:rPr lang="en-US" i="1" dirty="0" smtClean="0"/>
              <a:t>m =  (critical value)· (std dev of statistic)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 l="30753" r="28243" b="11706"/>
          <a:stretch>
            <a:fillRect/>
          </a:stretch>
        </p:blipFill>
        <p:spPr bwMode="auto">
          <a:xfrm>
            <a:off x="2057400" y="50292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Remember- Shows how accurate we believe our estimate is.</a:t>
            </a:r>
          </a:p>
          <a:p>
            <a:endParaRPr lang="en-US" dirty="0" smtClean="0"/>
          </a:p>
          <a:p>
            <a:r>
              <a:rPr lang="en-US" dirty="0" smtClean="0"/>
              <a:t>The smaller the margin of error, the more precise our estimate is of the true parameter.</a:t>
            </a:r>
          </a:p>
          <a:p>
            <a:endParaRPr lang="en-US" dirty="0" smtClean="0"/>
          </a:p>
          <a:p>
            <a:r>
              <a:rPr lang="en-US" dirty="0" smtClean="0"/>
              <a:t>To be more precise, we will use critical values to calculate our margin of error.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value, z*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8080" cy="4800600"/>
          </a:xfrm>
        </p:spPr>
        <p:txBody>
          <a:bodyPr/>
          <a:lstStyle/>
          <a:p>
            <a:r>
              <a:rPr lang="en-US" dirty="0" smtClean="0"/>
              <a:t>Found from the confidence level</a:t>
            </a:r>
          </a:p>
          <a:p>
            <a:r>
              <a:rPr lang="en-US" dirty="0" smtClean="0"/>
              <a:t>The upper z-score with probability </a:t>
            </a:r>
            <a:r>
              <a:rPr lang="en-US" i="1" dirty="0" smtClean="0"/>
              <a:t>p </a:t>
            </a:r>
            <a:r>
              <a:rPr lang="en-US" dirty="0" smtClean="0"/>
              <a:t>lying to its right under the standard normal curve.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4114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Confidence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Level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Tail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1.645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.025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1.96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99%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.005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2.576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608" y="249263"/>
            <a:ext cx="6717791" cy="64484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09600" y="4122529"/>
            <a:ext cx="9958877" cy="220073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450079" y="5290904"/>
            <a:ext cx="731522" cy="7288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1" y="5262001"/>
            <a:ext cx="755970" cy="749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500" y="5348502"/>
            <a:ext cx="755970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C.I. for Population Means </a:t>
            </a:r>
            <a:br>
              <a:rPr lang="en-US" dirty="0" smtClean="0"/>
            </a:br>
            <a:r>
              <a:rPr lang="en-US" sz="2800" dirty="0" smtClean="0"/>
              <a:t>(when </a:t>
            </a:r>
            <a:r>
              <a:rPr lang="el-GR" sz="2800" dirty="0" smtClean="0">
                <a:latin typeface="Century Schoolbook"/>
              </a:rPr>
              <a:t>σ</a:t>
            </a:r>
            <a:r>
              <a:rPr lang="en-US" sz="2800" dirty="0" smtClean="0">
                <a:latin typeface="Century Schoolbook"/>
              </a:rPr>
              <a:t> is known)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SRS of size </a:t>
            </a:r>
            <a:r>
              <a:rPr lang="en-US" i="1" dirty="0" smtClean="0"/>
              <a:t>n</a:t>
            </a:r>
            <a:r>
              <a:rPr lang="en-US" dirty="0" smtClean="0"/>
              <a:t> from a population having unknown mean </a:t>
            </a:r>
            <a:r>
              <a:rPr lang="en-US" i="1" dirty="0" smtClean="0"/>
              <a:t>µ</a:t>
            </a:r>
            <a:r>
              <a:rPr lang="en-US" dirty="0" smtClean="0"/>
              <a:t> and known standard deviation </a:t>
            </a:r>
            <a:r>
              <a:rPr lang="el-GR" i="1" dirty="0" smtClean="0">
                <a:latin typeface="Century Schoolbook"/>
              </a:rPr>
              <a:t>σ</a:t>
            </a:r>
            <a:r>
              <a:rPr lang="en-US" dirty="0" smtClean="0">
                <a:latin typeface="Century Schoolbook"/>
              </a:rPr>
              <a:t>. A level </a:t>
            </a:r>
            <a:r>
              <a:rPr lang="en-US" i="1" dirty="0" smtClean="0">
                <a:latin typeface="Century Schoolbook"/>
              </a:rPr>
              <a:t>C</a:t>
            </a:r>
            <a:r>
              <a:rPr lang="en-US" dirty="0" smtClean="0">
                <a:latin typeface="Century Schoolbook"/>
              </a:rPr>
              <a:t> confidence interval for </a:t>
            </a:r>
            <a:r>
              <a:rPr lang="en-US" i="1" dirty="0" smtClean="0"/>
              <a:t>µ </a:t>
            </a:r>
            <a:r>
              <a:rPr lang="en-US" dirty="0" smtClean="0"/>
              <a:t>is:</a:t>
            </a:r>
          </a:p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 l="30753" r="29525" b="11705"/>
          <a:stretch>
            <a:fillRect/>
          </a:stretch>
        </p:blipFill>
        <p:spPr bwMode="auto">
          <a:xfrm>
            <a:off x="3733800" y="3886200"/>
            <a:ext cx="2362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finding 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smtClean="0"/>
              <a:t>Check Assumptions – </a:t>
            </a:r>
          </a:p>
          <a:p>
            <a:pPr marL="870966" lvl="1" indent="-514350"/>
            <a:r>
              <a:rPr lang="en-US" dirty="0" smtClean="0"/>
              <a:t>SRS?</a:t>
            </a:r>
          </a:p>
          <a:p>
            <a:pPr marL="870966" lvl="1" indent="-514350"/>
            <a:r>
              <a:rPr lang="en-US" dirty="0" smtClean="0"/>
              <a:t>Distribution Normal?</a:t>
            </a:r>
          </a:p>
          <a:p>
            <a:pPr marL="870966" lvl="1" indent="-514350"/>
            <a:r>
              <a:rPr lang="el-GR" sz="3200" i="1" dirty="0" smtClean="0">
                <a:latin typeface="Century Schoolbook"/>
              </a:rPr>
              <a:t>σ</a:t>
            </a:r>
            <a:r>
              <a:rPr lang="en-US" sz="3200" i="1" dirty="0" smtClean="0">
                <a:latin typeface="Century Schoolbook"/>
              </a:rPr>
              <a:t> </a:t>
            </a:r>
            <a:r>
              <a:rPr lang="en-US" dirty="0" smtClean="0">
                <a:latin typeface="Century Schoolbook"/>
              </a:rPr>
              <a:t>is known</a:t>
            </a:r>
            <a:r>
              <a:rPr lang="en-US" sz="3200" i="1" dirty="0" smtClean="0">
                <a:latin typeface="Century Schoolbook"/>
              </a:rPr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Calculate the interval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Write a statement about the interval in the </a:t>
            </a:r>
            <a:r>
              <a:rPr lang="en-US" u="sng" dirty="0" smtClean="0"/>
              <a:t>context</a:t>
            </a:r>
            <a:r>
              <a:rPr lang="en-US" dirty="0" smtClean="0"/>
              <a:t> of the problem.</a:t>
            </a:r>
          </a:p>
          <a:p>
            <a:pPr marL="870966" lvl="1" indent="-514350"/>
            <a:r>
              <a:rPr lang="en-US" i="1" dirty="0" smtClean="0"/>
              <a:t>We are </a:t>
            </a:r>
            <a:r>
              <a:rPr lang="en-US" i="1" u="sng" dirty="0" smtClean="0"/>
              <a:t>	</a:t>
            </a:r>
            <a:r>
              <a:rPr lang="en-US" i="1" dirty="0" smtClean="0"/>
              <a:t>% confident that the true mean </a:t>
            </a:r>
            <a:r>
              <a:rPr lang="en-US" i="1" u="sng" dirty="0" smtClean="0"/>
              <a:t>context</a:t>
            </a:r>
            <a:r>
              <a:rPr lang="en-US" i="1" dirty="0" smtClean="0"/>
              <a:t> lies within the interval </a:t>
            </a:r>
            <a:r>
              <a:rPr lang="en-US" i="1" u="sng" dirty="0" smtClean="0"/>
              <a:t>	</a:t>
            </a:r>
            <a:r>
              <a:rPr lang="en-US" i="1" dirty="0" smtClean="0"/>
              <a:t> and </a:t>
            </a:r>
            <a:r>
              <a:rPr lang="en-US" i="1" u="sng" dirty="0" smtClean="0"/>
              <a:t> ___</a:t>
            </a:r>
            <a:r>
              <a:rPr lang="en-US" i="1" dirty="0" smtClean="0"/>
              <a:t>.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methods for drawing conclusions about populations from sample data</a:t>
            </a:r>
          </a:p>
          <a:p>
            <a:endParaRPr lang="en-US" dirty="0" smtClean="0"/>
          </a:p>
          <a:p>
            <a:r>
              <a:rPr lang="en-US" dirty="0" smtClean="0"/>
              <a:t>When using inference, we always act as though the data were produced from a random sample or experiment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A test for the level of potassium in the blood is not perfectly precise.  Suppose that repeated measurements for the same person on different days vary normally with </a:t>
            </a:r>
            <a:r>
              <a:rPr lang="en-US" sz="2400" b="1" dirty="0" smtClean="0">
                <a:latin typeface="Symbol" pitchFamily="18" charset="2"/>
              </a:rPr>
              <a:t>s</a:t>
            </a:r>
            <a:r>
              <a:rPr lang="en-US" sz="2400" b="1" dirty="0" smtClean="0"/>
              <a:t> = 0.2.  A random sample of three has a mean of 3.2.  What is a 90% confidence interval for the mean potassium level?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1: 90% 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calculate with 90% confidence: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1: 95% 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calculate with 95% confidence: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1: 99% 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calculate with 99% confidence: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confidence increases…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the interval as confidence increases?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smtClean="0"/>
              <a:t>interval gets </a:t>
            </a:r>
            <a:r>
              <a:rPr lang="en-US" u="sng" dirty="0" smtClean="0"/>
              <a:t>wider</a:t>
            </a:r>
            <a:r>
              <a:rPr lang="en-US" dirty="0" smtClean="0"/>
              <a:t>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make </a:t>
            </a:r>
            <a:r>
              <a:rPr lang="en-US" dirty="0" err="1" smtClean="0"/>
              <a:t>M.o.E</a:t>
            </a:r>
            <a:r>
              <a:rPr lang="en-US" dirty="0" smtClean="0"/>
              <a:t> smaller?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z* smaller </a:t>
            </a:r>
            <a:r>
              <a:rPr lang="en-US" dirty="0" smtClean="0">
                <a:sym typeface="Wingdings" pitchFamily="2" charset="2"/>
              </a:rPr>
              <a:t> lower confidence level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l-GR" dirty="0" smtClean="0">
                <a:latin typeface="Century Schoolbook"/>
                <a:sym typeface="Wingdings" pitchFamily="2" charset="2"/>
              </a:rPr>
              <a:t>σ</a:t>
            </a:r>
            <a:r>
              <a:rPr lang="en-US" dirty="0" smtClean="0">
                <a:latin typeface="Century Schoolbook"/>
                <a:sym typeface="Wingdings" pitchFamily="2" charset="2"/>
              </a:rPr>
              <a:t> smaller</a:t>
            </a:r>
            <a:r>
              <a:rPr lang="en-US" dirty="0" smtClean="0">
                <a:sym typeface="Wingdings" pitchFamily="2" charset="2"/>
              </a:rPr>
              <a:t>  less variation in population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 larger  to cut margin of error in half, 			n must be 4 times as large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 random sample of 50 students was taken and their mean SAT score was 1250.  (Assume </a:t>
            </a:r>
            <a:r>
              <a:rPr lang="en-US" sz="2800" b="1" dirty="0" smtClean="0">
                <a:latin typeface="Symbol" pitchFamily="18" charset="2"/>
              </a:rPr>
              <a:t>s</a:t>
            </a:r>
            <a:r>
              <a:rPr lang="en-US" sz="2800" b="1" dirty="0" smtClean="0"/>
              <a:t> = 105)  What is a 95% confidence interval for the mean SAT scores of students?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we wanted to determine an appropriate sample size for a desired margin of error we would use: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The size of the sample influences the margin of error. The size of the population does not influence the sample size we need.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8468" r="38468" b="12353"/>
          <a:stretch>
            <a:fillRect/>
          </a:stretch>
        </p:blipFill>
        <p:spPr bwMode="auto">
          <a:xfrm>
            <a:off x="3733800" y="3048000"/>
            <a:ext cx="1905000" cy="98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Confidence intervals (</a:t>
            </a:r>
            <a:r>
              <a:rPr lang="en-US" dirty="0" err="1" smtClean="0"/>
              <a:t>Chp</a:t>
            </a:r>
            <a:r>
              <a:rPr lang="en-US" dirty="0" smtClean="0"/>
              <a:t> </a:t>
            </a:r>
            <a:r>
              <a:rPr lang="en-US" dirty="0"/>
              <a:t>8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Significance Testing (</a:t>
            </a:r>
            <a:r>
              <a:rPr lang="en-US" dirty="0" err="1" smtClean="0"/>
              <a:t>Chp</a:t>
            </a:r>
            <a:r>
              <a:rPr lang="en-US" dirty="0" smtClean="0"/>
              <a:t> </a:t>
            </a:r>
            <a:r>
              <a:rPr lang="en-US" dirty="0"/>
              <a:t>9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Backtrack….to move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an admissions team at a university wants to use IQ scores to determine admission. They give an IQ test to a SRS of 50 current students of the school’s 5000 freshmen. The mean IQ for this sample is 112. </a:t>
            </a:r>
          </a:p>
          <a:p>
            <a:endParaRPr lang="en-US" dirty="0" smtClean="0"/>
          </a:p>
          <a:p>
            <a:r>
              <a:rPr lang="en-US" dirty="0" smtClean="0"/>
              <a:t>What can the director say about the mean score </a:t>
            </a:r>
            <a:r>
              <a:rPr lang="el-GR" dirty="0" smtClean="0">
                <a:latin typeface="Century Schoolbook"/>
              </a:rPr>
              <a:t>µ</a:t>
            </a:r>
            <a:r>
              <a:rPr lang="en-US" dirty="0" smtClean="0">
                <a:latin typeface="Century Schoolbook"/>
              </a:rPr>
              <a:t> of the population of all 5000 freshmen?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Example </a:t>
            </a:r>
            <a:r>
              <a:rPr lang="en-US" dirty="0" err="1" smtClean="0"/>
              <a:t>ctd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we blindly estimate µ to be 112?</a:t>
            </a:r>
          </a:p>
          <a:p>
            <a:endParaRPr lang="en-US" dirty="0" smtClean="0"/>
          </a:p>
          <a:p>
            <a:r>
              <a:rPr lang="en-US" dirty="0" smtClean="0"/>
              <a:t>How close would we be? </a:t>
            </a:r>
          </a:p>
          <a:p>
            <a:endParaRPr lang="en-US" dirty="0" smtClean="0"/>
          </a:p>
          <a:p>
            <a:r>
              <a:rPr lang="en-US" dirty="0" smtClean="0"/>
              <a:t>What would a better question be? </a:t>
            </a:r>
          </a:p>
          <a:p>
            <a:pPr lvl="1"/>
            <a:r>
              <a:rPr lang="en-US" dirty="0" smtClean="0"/>
              <a:t>How would the sample mean vary if we took many samples of 50 freshmen from this same population?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Example </a:t>
            </a:r>
            <a:r>
              <a:rPr lang="en-US" dirty="0" err="1" smtClean="0"/>
              <a:t>ctd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How would the sample mean vary if we took many samples of 50 freshmen from this same population? </a:t>
            </a:r>
          </a:p>
          <a:p>
            <a:endParaRPr lang="en-US" dirty="0" smtClean="0"/>
          </a:p>
          <a:p>
            <a:r>
              <a:rPr lang="en-US" dirty="0" smtClean="0"/>
              <a:t>To figure this out we need to use…….</a:t>
            </a:r>
          </a:p>
          <a:p>
            <a:pPr lvl="1"/>
            <a:r>
              <a:rPr lang="en-US" dirty="0" smtClean="0"/>
              <a:t>SAMPLING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Example </a:t>
            </a:r>
            <a:r>
              <a:rPr lang="en-US" dirty="0" err="1" smtClean="0"/>
              <a:t>ctd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know……</a:t>
            </a:r>
          </a:p>
          <a:p>
            <a:pPr lvl="1"/>
            <a:r>
              <a:rPr lang="en-US" dirty="0" smtClean="0"/>
              <a:t>The mean of the sampling distribution is the same as the unknown mean of the entire population.</a:t>
            </a:r>
          </a:p>
          <a:p>
            <a:pPr lvl="1"/>
            <a:r>
              <a:rPr lang="en-US" dirty="0" smtClean="0"/>
              <a:t>The standard deviation for a SRS of 50 freshmen is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suppose the standard deviation is 15, then the standard deviation of the sampling distribution is: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44848" r="43620" b="15294"/>
          <a:stretch>
            <a:fillRect/>
          </a:stretch>
        </p:blipFill>
        <p:spPr bwMode="auto">
          <a:xfrm>
            <a:off x="4419600" y="3962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 l="30753" r="30806" b="12886"/>
          <a:stretch>
            <a:fillRect/>
          </a:stretch>
        </p:blipFill>
        <p:spPr bwMode="auto">
          <a:xfrm>
            <a:off x="4419600" y="57912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Example </a:t>
            </a:r>
            <a:r>
              <a:rPr lang="en-US" dirty="0" err="1" smtClean="0"/>
              <a:t>ctd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CLT tells us that the sampling mean of 50 scores has a distribution </a:t>
            </a:r>
            <a:r>
              <a:rPr lang="en-US" u="sng" dirty="0" smtClean="0"/>
              <a:t>approximately</a:t>
            </a:r>
            <a:r>
              <a:rPr lang="en-US" dirty="0" smtClean="0"/>
              <a:t> normal. </a:t>
            </a:r>
          </a:p>
          <a:p>
            <a:endParaRPr lang="en-US" dirty="0" smtClean="0"/>
          </a:p>
          <a:p>
            <a:r>
              <a:rPr lang="en-US" dirty="0" smtClean="0"/>
              <a:t>Thus we will use the sampling mean to estimate the population, however, even though it is an unbiased estimate, it will rarely be exactly equal.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Example </a:t>
            </a:r>
            <a:r>
              <a:rPr lang="en-US" dirty="0" err="1" smtClean="0"/>
              <a:t>ctd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So, we have a Normal distribution with mean </a:t>
            </a:r>
            <a:r>
              <a:rPr lang="el-GR" sz="2800" dirty="0" smtClean="0">
                <a:latin typeface="Century Schoolbook"/>
              </a:rPr>
              <a:t>µ</a:t>
            </a:r>
            <a:r>
              <a:rPr lang="en-US" sz="2800" dirty="0" smtClean="0">
                <a:latin typeface="Century Schoolbook"/>
              </a:rPr>
              <a:t> and standard deviation of 2.1</a:t>
            </a:r>
          </a:p>
          <a:p>
            <a:endParaRPr lang="en-US" sz="2800" dirty="0" smtClean="0">
              <a:latin typeface="Century Schoolbook"/>
            </a:endParaRPr>
          </a:p>
          <a:p>
            <a:r>
              <a:rPr lang="en-US" sz="2800" dirty="0" smtClean="0">
                <a:latin typeface="Century Schoolbook"/>
              </a:rPr>
              <a:t>We have everything we need now, but what is it that we were trying to do?</a:t>
            </a:r>
          </a:p>
          <a:p>
            <a:pPr lvl="1"/>
            <a:r>
              <a:rPr lang="en-US" sz="2400" dirty="0" smtClean="0">
                <a:latin typeface="Century Schoolbook"/>
              </a:rPr>
              <a:t>Estimate the mean, µ, of the population!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10616</TotalTime>
  <Words>1005</Words>
  <Application>Microsoft Office PowerPoint</Application>
  <PresentationFormat>On-screen Show (4:3)</PresentationFormat>
  <Paragraphs>135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Calibri</vt:lpstr>
      <vt:lpstr>Century Schoolbook</vt:lpstr>
      <vt:lpstr>Gill Sans MT</vt:lpstr>
      <vt:lpstr>Symbol</vt:lpstr>
      <vt:lpstr>Verdana</vt:lpstr>
      <vt:lpstr>Wingdings</vt:lpstr>
      <vt:lpstr>Wingdings 2</vt:lpstr>
      <vt:lpstr>Solstice</vt:lpstr>
      <vt:lpstr>Chapter 8 Confidence Intervals</vt:lpstr>
      <vt:lpstr>Statistical Inference</vt:lpstr>
      <vt:lpstr>Two Types</vt:lpstr>
      <vt:lpstr>Backtrack….to move forward</vt:lpstr>
      <vt:lpstr>IQ Example ctd..</vt:lpstr>
      <vt:lpstr>IQ Example ctd..</vt:lpstr>
      <vt:lpstr>IQ Example ctd..</vt:lpstr>
      <vt:lpstr>IQ Example ctd..</vt:lpstr>
      <vt:lpstr>IQ Example ctd..</vt:lpstr>
      <vt:lpstr>IQ Example ctd..</vt:lpstr>
      <vt:lpstr>Definitions</vt:lpstr>
      <vt:lpstr>Definitions</vt:lpstr>
      <vt:lpstr>C.I. for Population Means  (when σ is known)</vt:lpstr>
      <vt:lpstr>Margin of Error</vt:lpstr>
      <vt:lpstr>Margin of Error</vt:lpstr>
      <vt:lpstr>Critical value, z*</vt:lpstr>
      <vt:lpstr>PowerPoint Presentation</vt:lpstr>
      <vt:lpstr>C.I. for Population Means  (when σ is known)</vt:lpstr>
      <vt:lpstr>Steps for finding CI</vt:lpstr>
      <vt:lpstr>PRACTICE IT!</vt:lpstr>
      <vt:lpstr>Practice 1: 90% CI</vt:lpstr>
      <vt:lpstr>Practice 1: 95% CI</vt:lpstr>
      <vt:lpstr>Practice 1: 99% CI</vt:lpstr>
      <vt:lpstr>As confidence increases…</vt:lpstr>
      <vt:lpstr>Can we make M.o.E smaller?</vt:lpstr>
      <vt:lpstr>Practice 2:</vt:lpstr>
      <vt:lpstr>Determining Sample Size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Confidence Intervals</dc:title>
  <dc:creator>astabler</dc:creator>
  <cp:lastModifiedBy>John Lawhon</cp:lastModifiedBy>
  <cp:revision>74</cp:revision>
  <dcterms:created xsi:type="dcterms:W3CDTF">2014-01-15T13:19:46Z</dcterms:created>
  <dcterms:modified xsi:type="dcterms:W3CDTF">2020-02-13T12:00:46Z</dcterms:modified>
</cp:coreProperties>
</file>