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sldIdLst>
    <p:sldId id="256" r:id="rId2"/>
    <p:sldId id="257" r:id="rId3"/>
    <p:sldId id="269" r:id="rId4"/>
    <p:sldId id="270" r:id="rId5"/>
    <p:sldId id="289" r:id="rId6"/>
    <p:sldId id="287" r:id="rId7"/>
    <p:sldId id="280" r:id="rId8"/>
    <p:sldId id="271" r:id="rId9"/>
    <p:sldId id="272" r:id="rId10"/>
    <p:sldId id="273" r:id="rId11"/>
    <p:sldId id="281" r:id="rId12"/>
    <p:sldId id="283" r:id="rId13"/>
    <p:sldId id="284" r:id="rId14"/>
    <p:sldId id="285" r:id="rId15"/>
    <p:sldId id="286" r:id="rId16"/>
    <p:sldId id="288" r:id="rId17"/>
    <p:sldId id="278" r:id="rId18"/>
    <p:sldId id="282" r:id="rId19"/>
    <p:sldId id="29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0" autoAdjust="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C076C-D68D-4325-879B-5B1715D995B4}" type="datetimeFigureOut">
              <a:rPr lang="en-US" smtClean="0"/>
              <a:pPr/>
              <a:t>2/20/2020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3F2DEF-46D3-42D1-8CA9-410D92ED34DF}" type="slidenum">
              <a:rPr lang="en-US" smtClean="0"/>
              <a:pPr/>
              <a:t>‹#›</a:t>
            </a:fld>
            <a:endParaRPr lang="en-US"/>
          </a:p>
        </p:txBody>
      </p:sp>
    </p:spTree>
    <p:extLst>
      <p:ext uri="{BB962C8B-B14F-4D97-AF65-F5344CB8AC3E}">
        <p14:creationId xmlns:p14="http://schemas.microsoft.com/office/powerpoint/2010/main" val="3882163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97D0F85-DB19-47A1-B4F3-EDE7D5738C0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D0F85-DB19-47A1-B4F3-EDE7D5738C0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97D0F85-DB19-47A1-B4F3-EDE7D5738C0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D0F85-DB19-47A1-B4F3-EDE7D5738C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E189644-DD5F-471C-8E26-64E8875A9698}" type="datetimeFigureOut">
              <a:rPr lang="en-US" smtClean="0"/>
              <a:pPr/>
              <a:t>2/20/2020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D0F85-DB19-47A1-B4F3-EDE7D5738C0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E189644-DD5F-471C-8E26-64E8875A9698}" type="datetimeFigureOut">
              <a:rPr lang="en-US" smtClean="0"/>
              <a:pPr/>
              <a:t>2/20/2020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97D0F85-DB19-47A1-B4F3-EDE7D5738C0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472184"/>
          </a:xfrm>
        </p:spPr>
        <p:txBody>
          <a:bodyPr>
            <a:normAutofit/>
          </a:bodyPr>
          <a:lstStyle/>
          <a:p>
            <a:r>
              <a:rPr lang="en-US" sz="4000" dirty="0" smtClean="0"/>
              <a:t>Chapter </a:t>
            </a:r>
            <a:r>
              <a:rPr lang="en-US" sz="4000" dirty="0"/>
              <a:t>8</a:t>
            </a:r>
            <a:r>
              <a:rPr lang="en-US" sz="4000" dirty="0" smtClean="0"/>
              <a:t>: </a:t>
            </a:r>
            <a:r>
              <a:rPr lang="en-US" sz="4000" dirty="0" smtClean="0"/>
              <a:t>Confidence Intervals</a:t>
            </a:r>
            <a:endParaRPr lang="en-US" sz="4000" dirty="0"/>
          </a:p>
        </p:txBody>
      </p:sp>
      <p:sp>
        <p:nvSpPr>
          <p:cNvPr id="4" name="Title 1"/>
          <p:cNvSpPr txBox="1">
            <a:spLocks/>
          </p:cNvSpPr>
          <p:nvPr/>
        </p:nvSpPr>
        <p:spPr>
          <a:xfrm>
            <a:off x="1524000" y="1752600"/>
            <a:ext cx="7620000" cy="685800"/>
          </a:xfrm>
          <a:prstGeom prst="rect">
            <a:avLst/>
          </a:prstGeom>
        </p:spPr>
        <p:txBody>
          <a:bodyPr anchor="b">
            <a:normAutofit fontScale="6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Section</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3: </a:t>
            </a: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Estimating a Population Mean</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lang="en-US" sz="3600" noProof="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with </a:t>
            </a:r>
            <a:r>
              <a:rPr lang="el-GR" sz="3600" noProof="0" dirty="0" smtClean="0">
                <a:solidFill>
                  <a:schemeClr val="tx2">
                    <a:satMod val="130000"/>
                  </a:schemeClr>
                </a:solidFill>
                <a:effectLst>
                  <a:outerShdw blurRad="50000" dist="30000" dir="5400000" algn="tl" rotWithShape="0">
                    <a:srgbClr val="000000">
                      <a:alpha val="30000"/>
                    </a:srgbClr>
                  </a:outerShdw>
                </a:effectLst>
                <a:latin typeface="Century Schoolbook"/>
                <a:ea typeface="+mj-ea"/>
                <a:cs typeface="+mj-cs"/>
              </a:rPr>
              <a:t>σ</a:t>
            </a:r>
            <a:r>
              <a:rPr lang="en-US" sz="3600" noProof="0" dirty="0" smtClean="0">
                <a:solidFill>
                  <a:schemeClr val="tx2">
                    <a:satMod val="130000"/>
                  </a:schemeClr>
                </a:solidFill>
                <a:effectLst>
                  <a:outerShdw blurRad="50000" dist="30000" dir="5400000" algn="tl" rotWithShape="0">
                    <a:srgbClr val="000000">
                      <a:alpha val="30000"/>
                    </a:srgbClr>
                  </a:outerShdw>
                </a:effectLst>
                <a:latin typeface="Century Schoolbook"/>
                <a:ea typeface="+mj-ea"/>
                <a:cs typeface="+mj-cs"/>
              </a:rPr>
              <a:t> unknown</a:t>
            </a:r>
            <a:endParaRPr kumimoji="0" lang="en-US" sz="3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IT!</a:t>
            </a:r>
            <a:endParaRPr lang="en-US" dirty="0"/>
          </a:p>
        </p:txBody>
      </p:sp>
      <p:sp>
        <p:nvSpPr>
          <p:cNvPr id="3" name="Content Placeholder 2"/>
          <p:cNvSpPr>
            <a:spLocks noGrp="1"/>
          </p:cNvSpPr>
          <p:nvPr>
            <p:ph idx="1"/>
          </p:nvPr>
        </p:nvSpPr>
        <p:spPr/>
        <p:txBody>
          <a:bodyPr/>
          <a:lstStyle/>
          <a:p>
            <a:r>
              <a:rPr lang="en-US" sz="2400" dirty="0" smtClean="0"/>
              <a:t>Find the </a:t>
            </a:r>
            <a:r>
              <a:rPr lang="en-US" sz="2400" i="1" dirty="0" smtClean="0"/>
              <a:t>t*</a:t>
            </a:r>
            <a:r>
              <a:rPr lang="en-US" sz="2400" dirty="0" smtClean="0"/>
              <a:t> values using a t-distribution table.</a:t>
            </a:r>
          </a:p>
          <a:p>
            <a:endParaRPr lang="en-US" sz="2400" dirty="0" smtClean="0"/>
          </a:p>
          <a:p>
            <a:r>
              <a:rPr lang="en-US" sz="2400" dirty="0" smtClean="0"/>
              <a:t>90% confidence when n=5: </a:t>
            </a:r>
          </a:p>
          <a:p>
            <a:pPr lvl="1"/>
            <a:r>
              <a:rPr lang="en-US" sz="2000" dirty="0" smtClean="0"/>
              <a:t>2.132</a:t>
            </a:r>
          </a:p>
          <a:p>
            <a:pPr lvl="1"/>
            <a:endParaRPr lang="en-US" sz="2000" dirty="0" smtClean="0"/>
          </a:p>
          <a:p>
            <a:r>
              <a:rPr lang="en-US" sz="2400" dirty="0" smtClean="0"/>
              <a:t>95% confidence when n=15:  </a:t>
            </a:r>
          </a:p>
          <a:p>
            <a:pPr lvl="1"/>
            <a:r>
              <a:rPr lang="en-US" sz="2000" dirty="0" smtClean="0"/>
              <a:t>2.145</a:t>
            </a:r>
          </a:p>
          <a:p>
            <a:pPr lvl="1"/>
            <a:endParaRPr lang="en-US" sz="2000" dirty="0" smtClean="0"/>
          </a:p>
          <a:p>
            <a:r>
              <a:rPr lang="en-US" sz="2400" dirty="0" smtClean="0"/>
              <a:t>95% confidence when n=32:</a:t>
            </a:r>
          </a:p>
          <a:p>
            <a:pPr lvl="1"/>
            <a:r>
              <a:rPr lang="en-US" sz="1800" dirty="0" smtClean="0"/>
              <a:t>2.042</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IT!</a:t>
            </a:r>
            <a:endParaRPr lang="en-US" dirty="0"/>
          </a:p>
        </p:txBody>
      </p:sp>
      <p:sp>
        <p:nvSpPr>
          <p:cNvPr id="3" name="Content Placeholder 2"/>
          <p:cNvSpPr>
            <a:spLocks noGrp="1"/>
          </p:cNvSpPr>
          <p:nvPr>
            <p:ph idx="1"/>
          </p:nvPr>
        </p:nvSpPr>
        <p:spPr/>
        <p:txBody>
          <a:bodyPr>
            <a:normAutofit/>
          </a:bodyPr>
          <a:lstStyle/>
          <a:p>
            <a:pPr marL="0" indent="0">
              <a:lnSpc>
                <a:spcPct val="90000"/>
              </a:lnSpc>
              <a:spcBef>
                <a:spcPct val="50000"/>
              </a:spcBef>
            </a:pPr>
            <a:r>
              <a:rPr lang="en-US" sz="2400" dirty="0" smtClean="0"/>
              <a:t>In a randomized comparative experiment on the effects of calcium on blood pressure, researchers divided 54 healthy, white males at random into two groups, takes calcium or placebo.  The paper reports a mean seated systolic blood pressure of 114.9 with standard deviation of 9.3 for the placebo group. Assume systolic blood pressure is normally distributed.</a:t>
            </a:r>
          </a:p>
          <a:p>
            <a:pPr marL="0" indent="0">
              <a:lnSpc>
                <a:spcPct val="90000"/>
              </a:lnSpc>
              <a:spcBef>
                <a:spcPct val="50000"/>
              </a:spcBef>
            </a:pPr>
            <a:endParaRPr lang="en-US" sz="2400" dirty="0" smtClean="0"/>
          </a:p>
          <a:p>
            <a:pPr marL="0" indent="0">
              <a:lnSpc>
                <a:spcPct val="90000"/>
              </a:lnSpc>
              <a:spcBef>
                <a:spcPct val="50000"/>
              </a:spcBef>
            </a:pPr>
            <a:endParaRPr lang="en-US" sz="2400" dirty="0" smtClean="0"/>
          </a:p>
          <a:p>
            <a:pPr marL="0" indent="0">
              <a:lnSpc>
                <a:spcPct val="90000"/>
              </a:lnSpc>
              <a:spcBef>
                <a:spcPct val="50000"/>
              </a:spcBef>
            </a:pPr>
            <a:endParaRPr lang="en-US" sz="2400" dirty="0" smtClean="0"/>
          </a:p>
          <a:p>
            <a:pPr marL="0" indent="0">
              <a:lnSpc>
                <a:spcPct val="90000"/>
              </a:lnSpc>
              <a:spcBef>
                <a:spcPct val="50000"/>
              </a:spcBef>
            </a:pPr>
            <a:r>
              <a:rPr lang="en-US" sz="2400" dirty="0" smtClean="0"/>
              <a:t>We are 95% confident that the true mean systolic blood pressure is between 111.22 and 118.58.</a:t>
            </a:r>
          </a:p>
          <a:p>
            <a:pPr marL="0" indent="0">
              <a:lnSpc>
                <a:spcPct val="90000"/>
              </a:lnSpc>
              <a:spcBef>
                <a:spcPct val="50000"/>
              </a:spcBef>
            </a:pPr>
            <a:endParaRPr lang="en-US" sz="2400" b="1" dirty="0" smtClean="0"/>
          </a:p>
          <a:p>
            <a:endParaRPr lang="en-US" dirty="0"/>
          </a:p>
        </p:txBody>
      </p:sp>
      <p:pic>
        <p:nvPicPr>
          <p:cNvPr id="40962" name="Picture 2"/>
          <p:cNvPicPr>
            <a:picLocks noChangeAspect="1" noChangeArrowheads="1"/>
          </p:cNvPicPr>
          <p:nvPr/>
        </p:nvPicPr>
        <p:blipFill>
          <a:blip r:embed="rId2" cstate="print"/>
          <a:srcRect/>
          <a:stretch>
            <a:fillRect/>
          </a:stretch>
        </p:blipFill>
        <p:spPr bwMode="auto">
          <a:xfrm>
            <a:off x="1828800" y="3962400"/>
            <a:ext cx="6475413" cy="10287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IT!</a:t>
            </a:r>
            <a:endParaRPr lang="en-US" dirty="0"/>
          </a:p>
        </p:txBody>
      </p:sp>
      <p:sp>
        <p:nvSpPr>
          <p:cNvPr id="3" name="Content Placeholder 2"/>
          <p:cNvSpPr>
            <a:spLocks noGrp="1"/>
          </p:cNvSpPr>
          <p:nvPr>
            <p:ph idx="1"/>
          </p:nvPr>
        </p:nvSpPr>
        <p:spPr/>
        <p:txBody>
          <a:bodyPr>
            <a:normAutofit/>
          </a:bodyPr>
          <a:lstStyle/>
          <a:p>
            <a:pPr>
              <a:buFontTx/>
              <a:buNone/>
            </a:pPr>
            <a:r>
              <a:rPr lang="en-US" sz="2400" dirty="0" smtClean="0"/>
              <a:t>Consumer Reports tested 14 randomly selected brands of vanilla yogurt and found the following numbers of calories per serving:</a:t>
            </a:r>
          </a:p>
          <a:p>
            <a:pPr>
              <a:buFontTx/>
              <a:buNone/>
            </a:pPr>
            <a:r>
              <a:rPr lang="en-US" sz="2400" dirty="0" smtClean="0"/>
              <a:t>		160	200	220	230	120	180	140</a:t>
            </a:r>
          </a:p>
          <a:p>
            <a:pPr>
              <a:buFontTx/>
              <a:buNone/>
            </a:pPr>
            <a:r>
              <a:rPr lang="en-US" sz="2400" dirty="0" smtClean="0"/>
              <a:t>		130	170	190	80	120	100	170</a:t>
            </a:r>
          </a:p>
          <a:p>
            <a:pPr>
              <a:buFontTx/>
              <a:buNone/>
            </a:pPr>
            <a:r>
              <a:rPr lang="en-US" sz="2400" dirty="0" smtClean="0"/>
              <a:t>	Compute a 98% confidence interval for the average calorie content per serving of vanilla yogurt.</a:t>
            </a:r>
          </a:p>
          <a:p>
            <a:pPr marL="0" indent="0">
              <a:lnSpc>
                <a:spcPct val="90000"/>
              </a:lnSpc>
              <a:spcBef>
                <a:spcPct val="50000"/>
              </a:spcBef>
            </a:pPr>
            <a:endParaRPr lang="en-US" sz="2400" dirty="0" smtClean="0"/>
          </a:p>
          <a:p>
            <a:r>
              <a:rPr lang="en-US" sz="2400" dirty="0" smtClean="0">
                <a:solidFill>
                  <a:schemeClr val="accent5">
                    <a:lumMod val="75000"/>
                  </a:schemeClr>
                </a:solidFill>
              </a:rPr>
              <a:t>We are 98% confident that the true mean calorie content per serving of vanilla yogurt is between 126.16 calories &amp;  189.56 calories.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It!!</a:t>
            </a:r>
            <a:endParaRPr lang="en-US" dirty="0"/>
          </a:p>
        </p:txBody>
      </p:sp>
      <p:sp>
        <p:nvSpPr>
          <p:cNvPr id="3" name="Content Placeholder 2"/>
          <p:cNvSpPr>
            <a:spLocks noGrp="1"/>
          </p:cNvSpPr>
          <p:nvPr>
            <p:ph idx="1"/>
          </p:nvPr>
        </p:nvSpPr>
        <p:spPr/>
        <p:txBody>
          <a:bodyPr>
            <a:normAutofit/>
          </a:bodyPr>
          <a:lstStyle/>
          <a:p>
            <a:r>
              <a:rPr lang="en-US" dirty="0" smtClean="0"/>
              <a:t>A diet guide claims that you will get 120 calories from a serving of vanilla yogurt.  What does this evidence indicate?</a:t>
            </a:r>
          </a:p>
          <a:p>
            <a:endParaRPr lang="en-US" dirty="0" smtClean="0"/>
          </a:p>
          <a:p>
            <a:r>
              <a:rPr lang="en-US" dirty="0" smtClean="0">
                <a:solidFill>
                  <a:schemeClr val="accent5">
                    <a:lumMod val="75000"/>
                  </a:schemeClr>
                </a:solidFill>
              </a:rPr>
              <a:t>Since 120 calories is not contained within the 98% confidence interval, the evidence suggest that the average calories per serving does not equal 120 calories.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Cautions</a:t>
            </a:r>
            <a:endParaRPr lang="en-US" dirty="0"/>
          </a:p>
        </p:txBody>
      </p:sp>
      <p:sp>
        <p:nvSpPr>
          <p:cNvPr id="3" name="Content Placeholder 2"/>
          <p:cNvSpPr>
            <a:spLocks noGrp="1"/>
          </p:cNvSpPr>
          <p:nvPr>
            <p:ph idx="1"/>
          </p:nvPr>
        </p:nvSpPr>
        <p:spPr>
          <a:xfrm>
            <a:off x="1295400" y="1371600"/>
            <a:ext cx="7498080" cy="5029200"/>
          </a:xfrm>
        </p:spPr>
        <p:txBody>
          <a:bodyPr>
            <a:normAutofit fontScale="70000" lnSpcReduction="20000"/>
          </a:bodyPr>
          <a:lstStyle/>
          <a:p>
            <a:r>
              <a:rPr lang="en-US" sz="3600" dirty="0" smtClean="0"/>
              <a:t>The data MUST be a SRS from the population (or randomly assigned treatment)</a:t>
            </a:r>
          </a:p>
          <a:p>
            <a:endParaRPr lang="en-US" sz="3600" dirty="0" smtClean="0"/>
          </a:p>
          <a:p>
            <a:r>
              <a:rPr lang="en-US" sz="3600" dirty="0" smtClean="0"/>
              <a:t>The formula is not correct for more complex sampling designs, i.e., stratified, etc.</a:t>
            </a:r>
          </a:p>
          <a:p>
            <a:endParaRPr lang="en-US" sz="3600" dirty="0" smtClean="0"/>
          </a:p>
          <a:p>
            <a:r>
              <a:rPr lang="en-US" sz="3600" dirty="0" smtClean="0"/>
              <a:t>No way to correct for bias in data</a:t>
            </a:r>
          </a:p>
          <a:p>
            <a:endParaRPr lang="en-US" sz="3600" dirty="0" smtClean="0"/>
          </a:p>
          <a:p>
            <a:r>
              <a:rPr lang="en-US" sz="3600" dirty="0" smtClean="0"/>
              <a:t>Outliers can have a large effect on confidence interval</a:t>
            </a:r>
          </a:p>
          <a:p>
            <a:endParaRPr lang="en-US" sz="3600" dirty="0" smtClean="0"/>
          </a:p>
          <a:p>
            <a:r>
              <a:rPr lang="en-US" sz="3600" dirty="0" smtClean="0"/>
              <a:t>Must know </a:t>
            </a:r>
            <a:r>
              <a:rPr lang="en-US" sz="3600" dirty="0" smtClean="0">
                <a:latin typeface="Symbol" pitchFamily="18" charset="2"/>
              </a:rPr>
              <a:t>s </a:t>
            </a:r>
            <a:r>
              <a:rPr lang="en-US" sz="3600" dirty="0" smtClean="0"/>
              <a:t>to do a z-interval </a:t>
            </a:r>
            <a:r>
              <a:rPr lang="en-US" sz="3600" dirty="0" smtClean="0">
                <a:latin typeface="Comic Sans MS" pitchFamily="66" charset="0"/>
              </a:rPr>
              <a:t> </a:t>
            </a:r>
            <a:r>
              <a:rPr lang="en-US" sz="3600" dirty="0" smtClean="0"/>
              <a:t>– which is unrealistic in practice</a:t>
            </a:r>
          </a:p>
          <a:p>
            <a:endParaRPr lang="en-US" b="1" dirty="0" smtClean="0">
              <a:solidFill>
                <a:srgbClr val="6600CC"/>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Paired t Interval for Population Means </a:t>
            </a:r>
            <a:r>
              <a:rPr lang="en-US" dirty="0" smtClean="0"/>
              <a:t/>
            </a:r>
            <a:br>
              <a:rPr lang="en-US" dirty="0" smtClean="0"/>
            </a:br>
            <a:r>
              <a:rPr lang="en-US" sz="2800" dirty="0" smtClean="0"/>
              <a:t>(when </a:t>
            </a:r>
            <a:r>
              <a:rPr lang="el-GR" sz="2800" dirty="0" smtClean="0">
                <a:latin typeface="Century Schoolbook"/>
              </a:rPr>
              <a:t>σ</a:t>
            </a:r>
            <a:r>
              <a:rPr lang="en-US" sz="2800" dirty="0" smtClean="0">
                <a:latin typeface="Century Schoolbook"/>
              </a:rPr>
              <a:t> is unknown)</a:t>
            </a:r>
            <a:endParaRPr lang="en-US" dirty="0"/>
          </a:p>
        </p:txBody>
      </p:sp>
      <p:sp>
        <p:nvSpPr>
          <p:cNvPr id="3" name="Content Placeholder 2"/>
          <p:cNvSpPr>
            <a:spLocks noGrp="1"/>
          </p:cNvSpPr>
          <p:nvPr>
            <p:ph idx="1"/>
          </p:nvPr>
        </p:nvSpPr>
        <p:spPr/>
        <p:txBody>
          <a:bodyPr>
            <a:normAutofit/>
          </a:bodyPr>
          <a:lstStyle/>
          <a:p>
            <a:r>
              <a:rPr lang="en-US" dirty="0" smtClean="0"/>
              <a:t>If we want to compare the observations from two samples (like in matched pair design).</a:t>
            </a:r>
          </a:p>
          <a:p>
            <a:endParaRPr lang="en-US" dirty="0" smtClean="0"/>
          </a:p>
          <a:p>
            <a:endParaRPr lang="en-US" dirty="0" smtClean="0"/>
          </a:p>
          <a:p>
            <a:endParaRPr lang="en-US" dirty="0" smtClean="0"/>
          </a:p>
          <a:p>
            <a:pPr>
              <a:buNone/>
            </a:pPr>
            <a:r>
              <a:rPr lang="en-US" dirty="0" smtClean="0"/>
              <a:t>	where </a:t>
            </a:r>
            <a:r>
              <a:rPr lang="en-US" i="1" dirty="0" smtClean="0"/>
              <a:t>t*</a:t>
            </a:r>
            <a:r>
              <a:rPr lang="en-US" dirty="0" smtClean="0"/>
              <a:t> is the critical value for the </a:t>
            </a:r>
            <a:r>
              <a:rPr lang="en-US" i="1" dirty="0" smtClean="0"/>
              <a:t>t(n-1) </a:t>
            </a:r>
            <a:r>
              <a:rPr lang="en-US" dirty="0" smtClean="0"/>
              <a:t>distribution.</a:t>
            </a:r>
          </a:p>
          <a:p>
            <a:endParaRPr lang="en-US" dirty="0"/>
          </a:p>
        </p:txBody>
      </p:sp>
      <p:pic>
        <p:nvPicPr>
          <p:cNvPr id="41988" name="Picture 4"/>
          <p:cNvPicPr>
            <a:picLocks noChangeAspect="1" noChangeArrowheads="1"/>
          </p:cNvPicPr>
          <p:nvPr/>
        </p:nvPicPr>
        <p:blipFill>
          <a:blip r:embed="rId2" cstate="print"/>
          <a:srcRect l="30753" r="32088" b="7157"/>
          <a:stretch>
            <a:fillRect/>
          </a:stretch>
        </p:blipFill>
        <p:spPr bwMode="auto">
          <a:xfrm>
            <a:off x="3657600" y="3200400"/>
            <a:ext cx="2209800" cy="76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Practice It!!!!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has been questioned many times whether or not individuals are dependent on caffeine to wake up in the morning. Eleven individuals were tested and their energy levels were measured. The first week of the trial they continued with their morning coffee. Their average energy level score was 15.93 with a standard deviation 4.1. The second week of the trial they had no coffee. Their average energy level score was 9.48 with a standard deviation 3.2. Find the 90% confidence interval for the mean change in energy level score.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a:t>
            </a:r>
            <a:endParaRPr lang="en-US" dirty="0"/>
          </a:p>
        </p:txBody>
      </p:sp>
      <p:sp>
        <p:nvSpPr>
          <p:cNvPr id="3" name="Content Placeholder 2"/>
          <p:cNvSpPr>
            <a:spLocks noGrp="1"/>
          </p:cNvSpPr>
          <p:nvPr>
            <p:ph idx="1"/>
          </p:nvPr>
        </p:nvSpPr>
        <p:spPr>
          <a:xfrm>
            <a:off x="1447800" y="1447800"/>
            <a:ext cx="7498080" cy="4800600"/>
          </a:xfrm>
        </p:spPr>
        <p:txBody>
          <a:bodyPr>
            <a:normAutofit/>
          </a:bodyPr>
          <a:lstStyle/>
          <a:p>
            <a:r>
              <a:rPr lang="en-US" sz="2800" dirty="0" smtClean="0"/>
              <a:t>An inference procedure is </a:t>
            </a:r>
            <a:r>
              <a:rPr lang="en-US" sz="2800" dirty="0" smtClean="0">
                <a:solidFill>
                  <a:schemeClr val="accent5">
                    <a:lumMod val="75000"/>
                  </a:schemeClr>
                </a:solidFill>
              </a:rPr>
              <a:t>ROBUST</a:t>
            </a:r>
            <a:r>
              <a:rPr lang="en-US" sz="2800" dirty="0" smtClean="0"/>
              <a:t> if the confidence level or p-value doesn’t change much if the assumptions are violated.</a:t>
            </a:r>
          </a:p>
          <a:p>
            <a:endParaRPr lang="en-US" sz="2800" dirty="0" smtClean="0"/>
          </a:p>
          <a:p>
            <a:r>
              <a:rPr lang="en-US" sz="2800" i="1" dirty="0" smtClean="0"/>
              <a:t>t</a:t>
            </a:r>
            <a:r>
              <a:rPr lang="en-US" sz="2800" dirty="0" smtClean="0"/>
              <a:t>-procedures can be used with some </a:t>
            </a:r>
            <a:r>
              <a:rPr lang="en-US" sz="2800" dirty="0" err="1" smtClean="0"/>
              <a:t>skewness</a:t>
            </a:r>
            <a:r>
              <a:rPr lang="en-US" sz="2800" dirty="0" smtClean="0"/>
              <a:t>, as long as there are no outliers.</a:t>
            </a:r>
          </a:p>
          <a:p>
            <a:endParaRPr lang="en-US" sz="2800" dirty="0" smtClean="0"/>
          </a:p>
          <a:p>
            <a:r>
              <a:rPr lang="en-US" sz="2800" dirty="0" smtClean="0"/>
              <a:t>Larger n can have more </a:t>
            </a:r>
            <a:r>
              <a:rPr lang="en-US" sz="2800" dirty="0" err="1" smtClean="0"/>
              <a:t>skewness</a:t>
            </a:r>
            <a:endParaRPr lang="en-US" sz="2800" dirty="0" smtClean="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a:t>
            </a:r>
            <a:endParaRPr lang="en-US" dirty="0"/>
          </a:p>
        </p:txBody>
      </p:sp>
      <p:sp>
        <p:nvSpPr>
          <p:cNvPr id="3" name="Content Placeholder 2"/>
          <p:cNvSpPr>
            <a:spLocks noGrp="1"/>
          </p:cNvSpPr>
          <p:nvPr>
            <p:ph idx="1"/>
          </p:nvPr>
        </p:nvSpPr>
        <p:spPr>
          <a:xfrm>
            <a:off x="1435608" y="1295400"/>
            <a:ext cx="7498080" cy="5105400"/>
          </a:xfrm>
        </p:spPr>
        <p:txBody>
          <a:bodyPr>
            <a:normAutofit/>
          </a:bodyPr>
          <a:lstStyle/>
          <a:p>
            <a:r>
              <a:rPr lang="en-US" sz="2800" dirty="0" smtClean="0"/>
              <a:t>CI &amp; p-values deal with area in the tails –the area changed greatly when there is </a:t>
            </a:r>
            <a:r>
              <a:rPr lang="en-US" sz="2800" dirty="0" err="1" smtClean="0"/>
              <a:t>skewness</a:t>
            </a:r>
            <a:r>
              <a:rPr lang="en-US" sz="2800" dirty="0" smtClean="0"/>
              <a:t> </a:t>
            </a:r>
          </a:p>
          <a:p>
            <a:endParaRPr lang="en-US" sz="2800" dirty="0" smtClean="0"/>
          </a:p>
          <a:p>
            <a:endParaRPr lang="en-US" sz="2800" dirty="0" smtClean="0"/>
          </a:p>
          <a:p>
            <a:endParaRPr lang="en-US" sz="2800" dirty="0" smtClean="0"/>
          </a:p>
          <a:p>
            <a:pPr>
              <a:buNone/>
            </a:pPr>
            <a:endParaRPr lang="en-US" sz="2800" dirty="0" smtClean="0"/>
          </a:p>
          <a:p>
            <a:r>
              <a:rPr lang="en-US" sz="2800" dirty="0" smtClean="0"/>
              <a:t>Since there is more area in the tails in t-distributions, then, if a distribution has some </a:t>
            </a:r>
            <a:r>
              <a:rPr lang="en-US" sz="2800" dirty="0" err="1" smtClean="0"/>
              <a:t>skewness</a:t>
            </a:r>
            <a:r>
              <a:rPr lang="en-US" sz="2800" dirty="0" smtClean="0"/>
              <a:t>, the tail area is not greatly affected.</a:t>
            </a:r>
          </a:p>
          <a:p>
            <a:endParaRPr lang="en-US" dirty="0"/>
          </a:p>
        </p:txBody>
      </p:sp>
      <p:pic>
        <p:nvPicPr>
          <p:cNvPr id="4" name="Picture 5"/>
          <p:cNvPicPr>
            <a:picLocks noChangeAspect="1" noChangeArrowheads="1"/>
          </p:cNvPicPr>
          <p:nvPr/>
        </p:nvPicPr>
        <p:blipFill>
          <a:blip r:embed="rId2" cstate="print"/>
          <a:srcRect/>
          <a:stretch>
            <a:fillRect/>
          </a:stretch>
        </p:blipFill>
        <p:spPr bwMode="auto">
          <a:xfrm>
            <a:off x="3657600" y="2743200"/>
            <a:ext cx="1828800" cy="1219200"/>
          </a:xfrm>
          <a:prstGeom prst="rect">
            <a:avLst/>
          </a:prstGeom>
          <a:noFill/>
          <a:ln w="9525">
            <a:noFill/>
            <a:miter lim="800000"/>
            <a:headEnd/>
            <a:tailEnd/>
          </a:ln>
          <a:effectLst/>
        </p:spPr>
      </p:pic>
      <p:sp>
        <p:nvSpPr>
          <p:cNvPr id="5" name="Freeform 6"/>
          <p:cNvSpPr>
            <a:spLocks/>
          </p:cNvSpPr>
          <p:nvPr/>
        </p:nvSpPr>
        <p:spPr bwMode="auto">
          <a:xfrm>
            <a:off x="3581400" y="3124200"/>
            <a:ext cx="2133600" cy="762000"/>
          </a:xfrm>
          <a:custGeom>
            <a:avLst/>
            <a:gdLst/>
            <a:ahLst/>
            <a:cxnLst>
              <a:cxn ang="0">
                <a:pos x="0" y="584"/>
              </a:cxn>
              <a:cxn ang="0">
                <a:pos x="384" y="488"/>
              </a:cxn>
              <a:cxn ang="0">
                <a:pos x="720" y="8"/>
              </a:cxn>
              <a:cxn ang="0">
                <a:pos x="912" y="440"/>
              </a:cxn>
              <a:cxn ang="0">
                <a:pos x="1344" y="584"/>
              </a:cxn>
            </a:cxnLst>
            <a:rect l="0" t="0" r="r" b="b"/>
            <a:pathLst>
              <a:path w="1344" h="584">
                <a:moveTo>
                  <a:pt x="0" y="584"/>
                </a:moveTo>
                <a:cubicBezTo>
                  <a:pt x="132" y="584"/>
                  <a:pt x="264" y="584"/>
                  <a:pt x="384" y="488"/>
                </a:cubicBezTo>
                <a:cubicBezTo>
                  <a:pt x="504" y="392"/>
                  <a:pt x="632" y="16"/>
                  <a:pt x="720" y="8"/>
                </a:cubicBezTo>
                <a:cubicBezTo>
                  <a:pt x="808" y="0"/>
                  <a:pt x="808" y="344"/>
                  <a:pt x="912" y="440"/>
                </a:cubicBezTo>
                <a:cubicBezTo>
                  <a:pt x="1016" y="536"/>
                  <a:pt x="1272" y="568"/>
                  <a:pt x="1344" y="584"/>
                </a:cubicBezTo>
              </a:path>
            </a:pathLst>
          </a:custGeom>
          <a:noFill/>
          <a:ln w="28575" cmpd="sng">
            <a:solidFill>
              <a:srgbClr val="FF00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rgbClr val="111111"/>
                </a:solidFill>
                <a:latin typeface="SourceSansPro"/>
              </a:rPr>
              <a:t>The Difference Between a T Distribution and a Normal Distribution </a:t>
            </a:r>
            <a:r>
              <a:rPr lang="en-US" dirty="0">
                <a:solidFill>
                  <a:srgbClr val="111111"/>
                </a:solidFill>
                <a:latin typeface="SourceSansPro"/>
              </a:rPr>
              <a:t/>
            </a:r>
            <a:br>
              <a:rPr lang="en-US" dirty="0">
                <a:solidFill>
                  <a:srgbClr val="111111"/>
                </a:solidFill>
                <a:latin typeface="SourceSansPro"/>
              </a:rPr>
            </a:br>
            <a:endParaRPr lang="en-US" dirty="0"/>
          </a:p>
        </p:txBody>
      </p:sp>
      <p:sp>
        <p:nvSpPr>
          <p:cNvPr id="3" name="Content Placeholder 2"/>
          <p:cNvSpPr>
            <a:spLocks noGrp="1"/>
          </p:cNvSpPr>
          <p:nvPr>
            <p:ph idx="1"/>
          </p:nvPr>
        </p:nvSpPr>
        <p:spPr/>
        <p:txBody>
          <a:bodyPr/>
          <a:lstStyle/>
          <a:p>
            <a:r>
              <a:rPr lang="en-US" dirty="0">
                <a:solidFill>
                  <a:srgbClr val="111111"/>
                </a:solidFill>
                <a:latin typeface="SourceSansPro"/>
              </a:rPr>
              <a:t> The T distribution is similar to the normal distribution, just with fatter tails</a:t>
            </a:r>
            <a:r>
              <a:rPr lang="en-US" dirty="0" smtClean="0">
                <a:solidFill>
                  <a:srgbClr val="111111"/>
                </a:solidFill>
                <a:latin typeface="SourceSansPro"/>
              </a:rPr>
              <a:t>.</a:t>
            </a:r>
          </a:p>
          <a:p>
            <a:r>
              <a:rPr lang="en-US" dirty="0">
                <a:solidFill>
                  <a:srgbClr val="111111"/>
                </a:solidFill>
                <a:latin typeface="SourceSansPro"/>
              </a:rPr>
              <a:t> Both assume a normally distributed </a:t>
            </a:r>
            <a:r>
              <a:rPr lang="en-US" dirty="0" smtClean="0">
                <a:solidFill>
                  <a:srgbClr val="111111"/>
                </a:solidFill>
                <a:latin typeface="SourceSansPro"/>
              </a:rPr>
              <a:t>population</a:t>
            </a:r>
          </a:p>
          <a:p>
            <a:r>
              <a:rPr lang="en-US" dirty="0" smtClean="0">
                <a:solidFill>
                  <a:srgbClr val="111111"/>
                </a:solidFill>
                <a:latin typeface="SourceSansPro"/>
              </a:rPr>
              <a:t>The </a:t>
            </a:r>
            <a:r>
              <a:rPr lang="en-US" dirty="0">
                <a:solidFill>
                  <a:srgbClr val="111111"/>
                </a:solidFill>
                <a:latin typeface="SourceSansPro"/>
              </a:rPr>
              <a:t>probability of getting values very far from the mean is larger with a T distribution than a normal distribution</a:t>
            </a:r>
            <a:endParaRPr lang="en-US" dirty="0"/>
          </a:p>
        </p:txBody>
      </p:sp>
    </p:spTree>
    <p:extLst>
      <p:ext uri="{BB962C8B-B14F-4D97-AF65-F5344CB8AC3E}">
        <p14:creationId xmlns:p14="http://schemas.microsoft.com/office/powerpoint/2010/main" val="201761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Inference</a:t>
            </a:r>
            <a:endParaRPr lang="en-US" dirty="0"/>
          </a:p>
        </p:txBody>
      </p:sp>
      <p:sp>
        <p:nvSpPr>
          <p:cNvPr id="4" name="Content Placeholder 2"/>
          <p:cNvSpPr txBox="1">
            <a:spLocks/>
          </p:cNvSpPr>
          <p:nvPr/>
        </p:nvSpPr>
        <p:spPr>
          <a:xfrm>
            <a:off x="1371600" y="1447800"/>
            <a:ext cx="7498080" cy="48006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What happens when we don’t know the population standard deviation, </a:t>
            </a:r>
            <a:r>
              <a:rPr kumimoji="0" lang="el-GR" sz="3200" b="0" i="0" u="none" strike="noStrike" kern="1200" cap="none" spc="0" normalizeH="0" baseline="0" noProof="0" dirty="0" smtClean="0">
                <a:ln>
                  <a:noFill/>
                </a:ln>
                <a:solidFill>
                  <a:schemeClr val="tx1"/>
                </a:solidFill>
                <a:effectLst/>
                <a:uLnTx/>
                <a:uFillTx/>
                <a:latin typeface="Century Schoolbook"/>
                <a:ea typeface="+mn-ea"/>
                <a:cs typeface="+mn-cs"/>
              </a:rPr>
              <a:t>σ</a:t>
            </a:r>
            <a:r>
              <a:rPr kumimoji="0" lang="en-US" sz="3200" b="0" i="0" u="none" strike="noStrike" kern="1200" cap="none" spc="0" normalizeH="0" baseline="0" noProof="0" dirty="0" smtClean="0">
                <a:ln>
                  <a:noFill/>
                </a:ln>
                <a:solidFill>
                  <a:schemeClr val="tx1"/>
                </a:solidFill>
                <a:effectLst/>
                <a:uLnTx/>
                <a:uFillTx/>
                <a:latin typeface="Century Schoolbook"/>
                <a:ea typeface="+mn-ea"/>
                <a:cs typeface="+mn-cs"/>
              </a:rPr>
              <a:t>? </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n-US" sz="3200" b="0" i="0" u="none" strike="noStrike" kern="1200" cap="none" spc="0" normalizeH="0" baseline="0" noProof="0" dirty="0" smtClean="0">
              <a:ln>
                <a:noFill/>
              </a:ln>
              <a:solidFill>
                <a:schemeClr val="tx1"/>
              </a:solidFill>
              <a:effectLst/>
              <a:uLnTx/>
              <a:uFillTx/>
              <a:latin typeface="Century Schoolbook"/>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Century Schoolbook"/>
                <a:ea typeface="+mn-ea"/>
                <a:cs typeface="+mn-cs"/>
              </a:rPr>
              <a:t>What can we estimate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l-GR" sz="3200" b="0" i="0" u="none" strike="noStrike" kern="1200" cap="none" spc="0" normalizeH="0" baseline="0" noProof="0" dirty="0" smtClean="0">
                <a:ln>
                  <a:noFill/>
                </a:ln>
                <a:solidFill>
                  <a:schemeClr val="tx1"/>
                </a:solidFill>
                <a:effectLst/>
                <a:uLnTx/>
                <a:uFillTx/>
                <a:latin typeface="Century Schoolbook"/>
                <a:ea typeface="+mn-ea"/>
                <a:cs typeface="+mn-cs"/>
              </a:rPr>
              <a:t>σ</a:t>
            </a:r>
            <a:r>
              <a:rPr kumimoji="0" lang="en-US" sz="3200" b="0" i="0" u="none" strike="noStrike" kern="1200" cap="none" spc="0" normalizeH="0" baseline="0" noProof="0" dirty="0" smtClean="0">
                <a:ln>
                  <a:noFill/>
                </a:ln>
                <a:solidFill>
                  <a:schemeClr val="tx1"/>
                </a:solidFill>
                <a:effectLst/>
                <a:uLnTx/>
                <a:uFillTx/>
                <a:latin typeface="Century Schoolbook"/>
                <a:ea typeface="+mn-ea"/>
                <a:cs typeface="+mn-cs"/>
              </a:rPr>
              <a:t> with instead? </a:t>
            </a:r>
          </a:p>
          <a:p>
            <a:pPr marL="822960" lvl="1" indent="-283464">
              <a:spcBef>
                <a:spcPts val="600"/>
              </a:spcBef>
              <a:buClr>
                <a:schemeClr val="accent1"/>
              </a:buClr>
              <a:buSzPct val="80000"/>
              <a:buFont typeface="Wingdings 2"/>
              <a:buChar char=""/>
            </a:pPr>
            <a:r>
              <a:rPr lang="en-US" sz="3200" dirty="0" smtClean="0">
                <a:latin typeface="Century Schoolbook"/>
              </a:rPr>
              <a:t>The sample standard deviation!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 of Error</a:t>
            </a:r>
            <a:endParaRPr lang="en-US" dirty="0"/>
          </a:p>
        </p:txBody>
      </p:sp>
      <p:sp>
        <p:nvSpPr>
          <p:cNvPr id="3" name="Content Placeholder 2"/>
          <p:cNvSpPr>
            <a:spLocks noGrp="1"/>
          </p:cNvSpPr>
          <p:nvPr>
            <p:ph idx="1"/>
          </p:nvPr>
        </p:nvSpPr>
        <p:spPr/>
        <p:txBody>
          <a:bodyPr/>
          <a:lstStyle/>
          <a:p>
            <a:r>
              <a:rPr lang="en-US" dirty="0" smtClean="0"/>
              <a:t>To calculate our margin of error in this case, we will use:</a:t>
            </a:r>
          </a:p>
          <a:p>
            <a:pPr lvl="1"/>
            <a:endParaRPr lang="en-US" dirty="0" smtClean="0"/>
          </a:p>
          <a:p>
            <a:pPr lvl="1"/>
            <a:endParaRPr lang="en-US" dirty="0" smtClean="0"/>
          </a:p>
          <a:p>
            <a:pPr lvl="1"/>
            <a:endParaRPr lang="en-US" dirty="0" smtClean="0"/>
          </a:p>
          <a:p>
            <a:r>
              <a:rPr lang="en-US" i="1" dirty="0" smtClean="0"/>
              <a:t>s</a:t>
            </a:r>
            <a:r>
              <a:rPr lang="en-US" dirty="0" smtClean="0"/>
              <a:t> is the sample standard deviation</a:t>
            </a:r>
          </a:p>
          <a:p>
            <a:r>
              <a:rPr lang="en-US" i="1" dirty="0" smtClean="0"/>
              <a:t>t* </a:t>
            </a:r>
            <a:r>
              <a:rPr lang="en-US" dirty="0" smtClean="0"/>
              <a:t>is for the t-distribution</a:t>
            </a:r>
            <a:endParaRPr lang="en-US" dirty="0"/>
          </a:p>
        </p:txBody>
      </p:sp>
      <p:pic>
        <p:nvPicPr>
          <p:cNvPr id="12293" name="Picture 5"/>
          <p:cNvPicPr>
            <a:picLocks noChangeAspect="1" noChangeArrowheads="1"/>
          </p:cNvPicPr>
          <p:nvPr/>
        </p:nvPicPr>
        <p:blipFill>
          <a:blip r:embed="rId2" cstate="print"/>
          <a:srcRect/>
          <a:stretch>
            <a:fillRect/>
          </a:stretch>
        </p:blipFill>
        <p:spPr bwMode="auto">
          <a:xfrm>
            <a:off x="1598613" y="2895600"/>
            <a:ext cx="5946775" cy="8112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value, </a:t>
            </a:r>
            <a:r>
              <a:rPr lang="en-US" i="1" dirty="0" smtClean="0"/>
              <a:t>t</a:t>
            </a:r>
            <a:endParaRPr lang="en-US" dirty="0"/>
          </a:p>
        </p:txBody>
      </p:sp>
      <p:sp>
        <p:nvSpPr>
          <p:cNvPr id="3" name="Content Placeholder 2"/>
          <p:cNvSpPr>
            <a:spLocks noGrp="1"/>
          </p:cNvSpPr>
          <p:nvPr>
            <p:ph idx="1"/>
          </p:nvPr>
        </p:nvSpPr>
        <p:spPr>
          <a:xfrm>
            <a:off x="1447800" y="1447800"/>
            <a:ext cx="7498080" cy="4800600"/>
          </a:xfrm>
        </p:spPr>
        <p:txBody>
          <a:bodyPr>
            <a:normAutofit/>
          </a:bodyPr>
          <a:lstStyle/>
          <a:p>
            <a:r>
              <a:rPr lang="en-US" sz="2800" dirty="0" smtClean="0"/>
              <a:t>It allows us to conduct statistical analyses on certain data sets where it’s not appropriate using normal distributions </a:t>
            </a:r>
          </a:p>
          <a:p>
            <a:endParaRPr lang="en-US" sz="2800" dirty="0" smtClean="0"/>
          </a:p>
          <a:p>
            <a:r>
              <a:rPr lang="en-US" sz="2800" dirty="0" smtClean="0"/>
              <a:t>There are many different t-distributions</a:t>
            </a:r>
          </a:p>
          <a:p>
            <a:endParaRPr lang="en-US" sz="2800" dirty="0" smtClean="0"/>
          </a:p>
          <a:p>
            <a:r>
              <a:rPr lang="en-US" sz="2800" dirty="0" smtClean="0"/>
              <a:t>The form of the t-distribution is different depending on the sample size</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t-Distributions</a:t>
            </a:r>
            <a:endParaRPr lang="en-US" dirty="0"/>
          </a:p>
        </p:txBody>
      </p:sp>
      <p:pic>
        <p:nvPicPr>
          <p:cNvPr id="1026" name="Picture 2"/>
          <p:cNvPicPr>
            <a:picLocks noChangeAspect="1" noChangeArrowheads="1"/>
          </p:cNvPicPr>
          <p:nvPr/>
        </p:nvPicPr>
        <p:blipFill>
          <a:blip r:embed="rId2" cstate="print"/>
          <a:srcRect l="16252" t="46675" r="54369" b="31655"/>
          <a:stretch>
            <a:fillRect/>
          </a:stretch>
        </p:blipFill>
        <p:spPr bwMode="auto">
          <a:xfrm>
            <a:off x="1828800" y="2133600"/>
            <a:ext cx="5715000" cy="31614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 of Freedom (</a:t>
            </a:r>
            <a:r>
              <a:rPr lang="en-US" dirty="0" err="1" smtClean="0"/>
              <a:t>df</a:t>
            </a:r>
            <a:r>
              <a:rPr lang="en-US" dirty="0" smtClean="0"/>
              <a:t>)</a:t>
            </a:r>
            <a:endParaRPr lang="en-US" dirty="0"/>
          </a:p>
        </p:txBody>
      </p:sp>
      <p:sp>
        <p:nvSpPr>
          <p:cNvPr id="3" name="Content Placeholder 2"/>
          <p:cNvSpPr>
            <a:spLocks noGrp="1"/>
          </p:cNvSpPr>
          <p:nvPr>
            <p:ph idx="1"/>
          </p:nvPr>
        </p:nvSpPr>
        <p:spPr>
          <a:xfrm>
            <a:off x="1447800" y="1447800"/>
            <a:ext cx="7498080" cy="4800600"/>
          </a:xfrm>
        </p:spPr>
        <p:txBody>
          <a:bodyPr>
            <a:normAutofit/>
          </a:bodyPr>
          <a:lstStyle/>
          <a:p>
            <a:endParaRPr lang="en-US" sz="2800" dirty="0" smtClean="0"/>
          </a:p>
          <a:p>
            <a:r>
              <a:rPr lang="en-US" sz="2800" dirty="0" smtClean="0"/>
              <a:t>We use something called degrees of freedom (</a:t>
            </a:r>
            <a:r>
              <a:rPr lang="en-US" sz="2800" dirty="0" err="1" smtClean="0"/>
              <a:t>df</a:t>
            </a:r>
            <a:r>
              <a:rPr lang="en-US" sz="2800" dirty="0" smtClean="0"/>
              <a:t>) to find the t-value when we have different sample sizes</a:t>
            </a:r>
          </a:p>
          <a:p>
            <a:endParaRPr lang="en-US" sz="2800" dirty="0" smtClean="0"/>
          </a:p>
          <a:p>
            <a:r>
              <a:rPr lang="en-US" sz="2800" dirty="0" err="1" smtClean="0"/>
              <a:t>df</a:t>
            </a:r>
            <a:r>
              <a:rPr lang="en-US" sz="2800" dirty="0" smtClean="0"/>
              <a:t> refers to the number of independent observations in a set of data</a:t>
            </a:r>
          </a:p>
          <a:p>
            <a:pPr lvl="1"/>
            <a:r>
              <a:rPr lang="en-US" sz="2400" dirty="0" err="1" smtClean="0"/>
              <a:t>df</a:t>
            </a:r>
            <a:r>
              <a:rPr lang="en-US" sz="2400" dirty="0" smtClean="0"/>
              <a:t> = n-1, where n is the sample size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t-distribution </a:t>
            </a:r>
            <a:r>
              <a:rPr lang="en-US" dirty="0" err="1" smtClean="0"/>
              <a:t>vs</a:t>
            </a:r>
            <a:r>
              <a:rPr lang="en-US" dirty="0" smtClean="0"/>
              <a:t> “z-distribution”</a:t>
            </a:r>
            <a:endParaRPr lang="en-US" dirty="0"/>
          </a:p>
        </p:txBody>
      </p:sp>
      <p:sp>
        <p:nvSpPr>
          <p:cNvPr id="3" name="Content Placeholder 2"/>
          <p:cNvSpPr>
            <a:spLocks noGrp="1"/>
          </p:cNvSpPr>
          <p:nvPr>
            <p:ph idx="1"/>
          </p:nvPr>
        </p:nvSpPr>
        <p:spPr>
          <a:xfrm>
            <a:off x="1447800" y="1447800"/>
            <a:ext cx="7498080" cy="4800600"/>
          </a:xfrm>
        </p:spPr>
        <p:txBody>
          <a:bodyPr/>
          <a:lstStyle/>
          <a:p>
            <a:r>
              <a:rPr lang="en-US" dirty="0" smtClean="0"/>
              <a:t>The t-distribution is:</a:t>
            </a:r>
          </a:p>
          <a:p>
            <a:pPr lvl="1"/>
            <a:r>
              <a:rPr lang="en-US" dirty="0" smtClean="0"/>
              <a:t>More spread out than “</a:t>
            </a:r>
            <a:r>
              <a:rPr lang="en-US" i="1" dirty="0" smtClean="0"/>
              <a:t>z-</a:t>
            </a:r>
            <a:r>
              <a:rPr lang="en-US" i="1" dirty="0" err="1" smtClean="0"/>
              <a:t>distn</a:t>
            </a:r>
            <a:r>
              <a:rPr lang="en-US" i="1" dirty="0" smtClean="0"/>
              <a:t>”</a:t>
            </a:r>
          </a:p>
          <a:p>
            <a:pPr lvl="1"/>
            <a:endParaRPr lang="en-US" dirty="0" smtClean="0"/>
          </a:p>
          <a:p>
            <a:pPr lvl="1"/>
            <a:r>
              <a:rPr lang="en-US" dirty="0" smtClean="0"/>
              <a:t>Shorter than “</a:t>
            </a:r>
            <a:r>
              <a:rPr lang="en-US" i="1" dirty="0" smtClean="0"/>
              <a:t>z-</a:t>
            </a:r>
            <a:r>
              <a:rPr lang="en-US" i="1" dirty="0" err="1" smtClean="0"/>
              <a:t>distn</a:t>
            </a:r>
            <a:r>
              <a:rPr lang="en-US" i="1" dirty="0" smtClean="0"/>
              <a:t>”</a:t>
            </a:r>
          </a:p>
          <a:p>
            <a:pPr lvl="1"/>
            <a:endParaRPr lang="en-US" i="1" dirty="0" smtClean="0"/>
          </a:p>
          <a:p>
            <a:pPr lvl="1"/>
            <a:r>
              <a:rPr lang="en-US" dirty="0" smtClean="0"/>
              <a:t>More area under the tails</a:t>
            </a:r>
          </a:p>
          <a:p>
            <a:pPr lvl="1"/>
            <a:endParaRPr lang="en-US" dirty="0" smtClean="0"/>
          </a:p>
          <a:p>
            <a:pPr lvl="1"/>
            <a:r>
              <a:rPr lang="en-US" dirty="0" smtClean="0"/>
              <a:t>As </a:t>
            </a:r>
            <a:r>
              <a:rPr lang="en-US" i="1" dirty="0" smtClean="0"/>
              <a:t>n</a:t>
            </a:r>
            <a:r>
              <a:rPr lang="en-US" dirty="0" smtClean="0"/>
              <a:t> increases, t-distributions become more like a standard normal distribution</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One Sample Interval for Population Means </a:t>
            </a:r>
            <a:r>
              <a:rPr lang="en-US" dirty="0" smtClean="0"/>
              <a:t/>
            </a:r>
            <a:br>
              <a:rPr lang="en-US" dirty="0" smtClean="0"/>
            </a:br>
            <a:r>
              <a:rPr lang="en-US" sz="2800" dirty="0" smtClean="0"/>
              <a:t>(when </a:t>
            </a:r>
            <a:r>
              <a:rPr lang="el-GR" sz="2800" dirty="0" smtClean="0">
                <a:latin typeface="Century Schoolbook"/>
              </a:rPr>
              <a:t>σ</a:t>
            </a:r>
            <a:r>
              <a:rPr lang="en-US" sz="2800" dirty="0" smtClean="0">
                <a:latin typeface="Century Schoolbook"/>
              </a:rPr>
              <a:t> is unknown)</a:t>
            </a:r>
            <a:endParaRPr lang="en-US" dirty="0"/>
          </a:p>
        </p:txBody>
      </p:sp>
      <p:sp>
        <p:nvSpPr>
          <p:cNvPr id="3" name="Content Placeholder 2"/>
          <p:cNvSpPr>
            <a:spLocks noGrp="1"/>
          </p:cNvSpPr>
          <p:nvPr>
            <p:ph idx="1"/>
          </p:nvPr>
        </p:nvSpPr>
        <p:spPr/>
        <p:txBody>
          <a:bodyPr/>
          <a:lstStyle/>
          <a:p>
            <a:r>
              <a:rPr lang="en-US" dirty="0" smtClean="0"/>
              <a:t>Choose a SRS of size </a:t>
            </a:r>
            <a:r>
              <a:rPr lang="en-US" i="1" dirty="0" smtClean="0"/>
              <a:t>n</a:t>
            </a:r>
            <a:r>
              <a:rPr lang="en-US" dirty="0" smtClean="0"/>
              <a:t> from a population having unknown mean </a:t>
            </a:r>
            <a:r>
              <a:rPr lang="en-US" i="1" dirty="0" smtClean="0"/>
              <a:t>µ</a:t>
            </a:r>
            <a:r>
              <a:rPr lang="en-US" dirty="0" smtClean="0"/>
              <a:t> and unknown standard deviation </a:t>
            </a:r>
            <a:r>
              <a:rPr lang="el-GR" i="1" dirty="0" smtClean="0">
                <a:latin typeface="Century Schoolbook"/>
              </a:rPr>
              <a:t>σ</a:t>
            </a:r>
            <a:r>
              <a:rPr lang="en-US" dirty="0" smtClean="0">
                <a:latin typeface="Century Schoolbook"/>
              </a:rPr>
              <a:t>. A level </a:t>
            </a:r>
            <a:r>
              <a:rPr lang="en-US" i="1" dirty="0" smtClean="0">
                <a:latin typeface="Century Schoolbook"/>
              </a:rPr>
              <a:t>C</a:t>
            </a:r>
            <a:r>
              <a:rPr lang="en-US" dirty="0" smtClean="0">
                <a:latin typeface="Century Schoolbook"/>
              </a:rPr>
              <a:t> confidence interval for </a:t>
            </a:r>
            <a:r>
              <a:rPr lang="en-US" i="1" dirty="0" smtClean="0"/>
              <a:t>µ </a:t>
            </a:r>
            <a:r>
              <a:rPr lang="en-US" dirty="0" smtClean="0"/>
              <a:t>is:</a:t>
            </a:r>
          </a:p>
          <a:p>
            <a:endParaRPr lang="en-US" dirty="0" smtClean="0"/>
          </a:p>
          <a:p>
            <a:endParaRPr lang="en-US" dirty="0" smtClean="0"/>
          </a:p>
          <a:p>
            <a:pPr>
              <a:buNone/>
            </a:pPr>
            <a:r>
              <a:rPr lang="en-US" dirty="0" smtClean="0"/>
              <a:t>	where </a:t>
            </a:r>
            <a:r>
              <a:rPr lang="en-US" i="1" dirty="0" smtClean="0"/>
              <a:t>t*</a:t>
            </a:r>
            <a:r>
              <a:rPr lang="en-US" dirty="0" smtClean="0"/>
              <a:t> is the critical value for the </a:t>
            </a:r>
            <a:r>
              <a:rPr lang="en-US" i="1" dirty="0" smtClean="0"/>
              <a:t>t(n-1) </a:t>
            </a:r>
            <a:r>
              <a:rPr lang="en-US" dirty="0" smtClean="0"/>
              <a:t>distribution.</a:t>
            </a:r>
          </a:p>
          <a:p>
            <a:endParaRPr lang="en-US" dirty="0"/>
          </a:p>
        </p:txBody>
      </p:sp>
      <p:pic>
        <p:nvPicPr>
          <p:cNvPr id="10241" name="Picture 1"/>
          <p:cNvPicPr>
            <a:picLocks noChangeAspect="1" noChangeArrowheads="1"/>
          </p:cNvPicPr>
          <p:nvPr/>
        </p:nvPicPr>
        <p:blipFill>
          <a:blip r:embed="rId2" cstate="print"/>
          <a:srcRect l="37160" r="34650" b="6066"/>
          <a:stretch>
            <a:fillRect/>
          </a:stretch>
        </p:blipFill>
        <p:spPr bwMode="auto">
          <a:xfrm>
            <a:off x="3886200" y="3657600"/>
            <a:ext cx="1676400" cy="76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finding CI</a:t>
            </a:r>
            <a:endParaRPr lang="en-US" dirty="0"/>
          </a:p>
        </p:txBody>
      </p:sp>
      <p:sp>
        <p:nvSpPr>
          <p:cNvPr id="3" name="Content Placeholder 2"/>
          <p:cNvSpPr>
            <a:spLocks noGrp="1"/>
          </p:cNvSpPr>
          <p:nvPr>
            <p:ph idx="1"/>
          </p:nvPr>
        </p:nvSpPr>
        <p:spPr>
          <a:xfrm>
            <a:off x="1435608" y="1447800"/>
            <a:ext cx="7708392" cy="4800600"/>
          </a:xfrm>
          <a:noFill/>
          <a:ln>
            <a:noFill/>
          </a:ln>
        </p:spPr>
        <p:txBody>
          <a:bodyPr>
            <a:normAutofit/>
          </a:bodyPr>
          <a:lstStyle/>
          <a:p>
            <a:pPr marL="596646" indent="-514350">
              <a:buFont typeface="+mj-lt"/>
              <a:buAutoNum type="arabicParenR"/>
            </a:pPr>
            <a:r>
              <a:rPr lang="en-US" dirty="0" smtClean="0"/>
              <a:t>Check Assumptions – </a:t>
            </a:r>
          </a:p>
          <a:p>
            <a:pPr marL="870966" lvl="1" indent="-514350"/>
            <a:r>
              <a:rPr lang="en-US" dirty="0" smtClean="0"/>
              <a:t>SRS?</a:t>
            </a:r>
          </a:p>
          <a:p>
            <a:pPr marL="870966" lvl="1" indent="-514350"/>
            <a:r>
              <a:rPr lang="en-US" dirty="0" smtClean="0"/>
              <a:t>Distribution Normal?</a:t>
            </a:r>
          </a:p>
          <a:p>
            <a:pPr marL="870966" lvl="1" indent="-514350"/>
            <a:r>
              <a:rPr lang="el-GR" sz="3200" i="1" dirty="0" smtClean="0">
                <a:latin typeface="Century Schoolbook"/>
              </a:rPr>
              <a:t>σ</a:t>
            </a:r>
            <a:r>
              <a:rPr lang="en-US" sz="3200" i="1" dirty="0" smtClean="0">
                <a:latin typeface="Century Schoolbook"/>
              </a:rPr>
              <a:t> </a:t>
            </a:r>
            <a:r>
              <a:rPr lang="en-US" dirty="0" smtClean="0">
                <a:latin typeface="Century Schoolbook"/>
              </a:rPr>
              <a:t>is unknown</a:t>
            </a:r>
            <a:r>
              <a:rPr lang="en-US" sz="3200" i="1" dirty="0" smtClean="0">
                <a:latin typeface="Century Schoolbook"/>
              </a:rPr>
              <a:t>?</a:t>
            </a:r>
          </a:p>
          <a:p>
            <a:pPr marL="596646" indent="-514350">
              <a:buFont typeface="+mj-lt"/>
              <a:buAutoNum type="arabicParenR"/>
            </a:pPr>
            <a:r>
              <a:rPr lang="en-US" dirty="0" smtClean="0"/>
              <a:t>Calculate the interval</a:t>
            </a:r>
          </a:p>
          <a:p>
            <a:pPr marL="596646" indent="-514350">
              <a:buFont typeface="+mj-lt"/>
              <a:buAutoNum type="arabicParenR"/>
            </a:pPr>
            <a:r>
              <a:rPr lang="en-US" dirty="0" smtClean="0"/>
              <a:t>Write a statement about the interval in the </a:t>
            </a:r>
            <a:r>
              <a:rPr lang="en-US" u="sng" dirty="0" smtClean="0"/>
              <a:t>context</a:t>
            </a:r>
            <a:r>
              <a:rPr lang="en-US" dirty="0" smtClean="0"/>
              <a:t> of the problem.</a:t>
            </a:r>
          </a:p>
          <a:p>
            <a:pPr marL="870966" lvl="1" indent="-514350"/>
            <a:r>
              <a:rPr lang="en-US" i="1" dirty="0" smtClean="0"/>
              <a:t>We are </a:t>
            </a:r>
            <a:r>
              <a:rPr lang="en-US" i="1" u="sng" dirty="0" smtClean="0"/>
              <a:t>	</a:t>
            </a:r>
            <a:r>
              <a:rPr lang="en-US" i="1" dirty="0" smtClean="0"/>
              <a:t>% confident that the true mean </a:t>
            </a:r>
            <a:r>
              <a:rPr lang="en-US" i="1" u="sng" dirty="0" smtClean="0"/>
              <a:t>context</a:t>
            </a:r>
            <a:r>
              <a:rPr lang="en-US" i="1" dirty="0" smtClean="0"/>
              <a:t> lies within the interval </a:t>
            </a:r>
            <a:r>
              <a:rPr lang="en-US" i="1" u="sng" dirty="0" smtClean="0"/>
              <a:t>	</a:t>
            </a:r>
            <a:r>
              <a:rPr lang="en-US" i="1" dirty="0" smtClean="0"/>
              <a:t> and </a:t>
            </a:r>
            <a:r>
              <a:rPr lang="en-US" i="1" u="sng" dirty="0" smtClean="0"/>
              <a:t> ___</a:t>
            </a:r>
            <a:r>
              <a:rPr lang="en-US" i="1" dirty="0" smtClean="0"/>
              <a:t>. </a:t>
            </a:r>
            <a:endParaRPr lang="en-US"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2470</TotalTime>
  <Words>762</Words>
  <Application>Microsoft Office PowerPoint</Application>
  <PresentationFormat>On-screen Show (4:3)</PresentationFormat>
  <Paragraphs>112</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Calibri</vt:lpstr>
      <vt:lpstr>Century Schoolbook</vt:lpstr>
      <vt:lpstr>Comic Sans MS</vt:lpstr>
      <vt:lpstr>Gill Sans MT</vt:lpstr>
      <vt:lpstr>SourceSansPro</vt:lpstr>
      <vt:lpstr>Symbol</vt:lpstr>
      <vt:lpstr>Verdana</vt:lpstr>
      <vt:lpstr>Wingdings</vt:lpstr>
      <vt:lpstr>Wingdings 2</vt:lpstr>
      <vt:lpstr>Solstice</vt:lpstr>
      <vt:lpstr>Chapter 8: Confidence Intervals</vt:lpstr>
      <vt:lpstr>Statistical Inference</vt:lpstr>
      <vt:lpstr>Margin of Error</vt:lpstr>
      <vt:lpstr>Critical value, t</vt:lpstr>
      <vt:lpstr>t-Distributions</vt:lpstr>
      <vt:lpstr>Degree of Freedom (df)</vt:lpstr>
      <vt:lpstr>t-distribution vs “z-distribution”</vt:lpstr>
      <vt:lpstr>One Sample Interval for Population Means  (when σ is unknown)</vt:lpstr>
      <vt:lpstr>Steps for finding CI</vt:lpstr>
      <vt:lpstr>PRACTICE IT!</vt:lpstr>
      <vt:lpstr>PRACTICE IT!</vt:lpstr>
      <vt:lpstr>PRACTICE IT!</vt:lpstr>
      <vt:lpstr>Practice It!!</vt:lpstr>
      <vt:lpstr>Cautions</vt:lpstr>
      <vt:lpstr>Paired t Interval for Population Means  (when σ is unknown)</vt:lpstr>
      <vt:lpstr>Practice It!!!!</vt:lpstr>
      <vt:lpstr>Robust</vt:lpstr>
      <vt:lpstr>Robust</vt:lpstr>
      <vt:lpstr>The Difference Between a T Distribution and a Normal Distribution  </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Confidence Intervals</dc:title>
  <dc:creator>astabler</dc:creator>
  <cp:lastModifiedBy>John Lawhon</cp:lastModifiedBy>
  <cp:revision>67</cp:revision>
  <dcterms:created xsi:type="dcterms:W3CDTF">2014-01-15T13:19:46Z</dcterms:created>
  <dcterms:modified xsi:type="dcterms:W3CDTF">2020-02-21T16:55:17Z</dcterms:modified>
</cp:coreProperties>
</file>