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69" r:id="rId3"/>
    <p:sldId id="271" r:id="rId4"/>
    <p:sldId id="283" r:id="rId5"/>
    <p:sldId id="282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6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C076C-D68D-4325-879B-5B1715D995B4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F2DEF-46D3-42D1-8CA9-410D92ED3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3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189644-DD5F-471C-8E26-64E8875A9698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>
            <a:normAutofit/>
          </a:bodyPr>
          <a:lstStyle/>
          <a:p>
            <a:r>
              <a:rPr lang="en-US" sz="4000" smtClean="0"/>
              <a:t>Chapter </a:t>
            </a:r>
            <a:r>
              <a:rPr lang="en-US" sz="4000" smtClean="0"/>
              <a:t>8: </a:t>
            </a:r>
            <a:r>
              <a:rPr lang="en-US" sz="4000" dirty="0" smtClean="0"/>
              <a:t>Confidence Intervals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752600"/>
            <a:ext cx="7620000" cy="685800"/>
          </a:xfrm>
          <a:prstGeom prst="rect">
            <a:avLst/>
          </a:prstGeom>
        </p:spPr>
        <p:txBody>
          <a:bodyPr anchor="b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Section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2: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Estimating a Population Proportion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 of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calculate our margin of error in this case, we will use: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6936" r="30779" b="4223"/>
          <a:stretch>
            <a:fillRect/>
          </a:stretch>
        </p:blipFill>
        <p:spPr bwMode="auto">
          <a:xfrm>
            <a:off x="3200400" y="2846388"/>
            <a:ext cx="25146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CI for Population Proportion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(when </a:t>
            </a:r>
            <a:r>
              <a:rPr lang="en-US" sz="2800" i="1" dirty="0" smtClean="0">
                <a:latin typeface="Century Schoolbook"/>
              </a:rPr>
              <a:t>p</a:t>
            </a:r>
            <a:r>
              <a:rPr lang="en-US" sz="2800" dirty="0" smtClean="0">
                <a:latin typeface="Century Schoolbook"/>
              </a:rPr>
              <a:t> is known)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SRS of size </a:t>
            </a:r>
            <a:r>
              <a:rPr lang="en-US" i="1" dirty="0" smtClean="0"/>
              <a:t>n</a:t>
            </a:r>
            <a:r>
              <a:rPr lang="en-US" dirty="0" smtClean="0"/>
              <a:t> from a population having unknown proportion p of successes. </a:t>
            </a:r>
            <a:r>
              <a:rPr lang="en-US" dirty="0" smtClean="0">
                <a:latin typeface="Century Schoolbook"/>
              </a:rPr>
              <a:t>An approximate level </a:t>
            </a:r>
            <a:r>
              <a:rPr lang="en-US" i="1" dirty="0" smtClean="0">
                <a:latin typeface="Century Schoolbook"/>
              </a:rPr>
              <a:t>C</a:t>
            </a:r>
            <a:r>
              <a:rPr lang="en-US" dirty="0" smtClean="0">
                <a:latin typeface="Century Schoolbook"/>
              </a:rPr>
              <a:t> confidence interval for </a:t>
            </a:r>
            <a:r>
              <a:rPr lang="en-US" i="1" dirty="0" smtClean="0"/>
              <a:t>p </a:t>
            </a:r>
            <a:r>
              <a:rPr lang="en-US" dirty="0" smtClean="0"/>
              <a:t>is: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0753" r="29525"/>
          <a:stretch>
            <a:fillRect/>
          </a:stretch>
        </p:blipFill>
        <p:spPr bwMode="auto">
          <a:xfrm>
            <a:off x="3810000" y="3559175"/>
            <a:ext cx="23622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cs typeface="Times New Roman" pitchFamily="18" charset="0"/>
              </a:rPr>
              <a:t>A May 2000 Gallup Poll found that 38% of a random sample of 1012 adults said that they believe in ghosts. Find a 95% confidence interval for the true proportion of adults who believe in ghost.</a:t>
            </a:r>
          </a:p>
          <a:p>
            <a:pPr>
              <a:spcBef>
                <a:spcPct val="50000"/>
              </a:spcBef>
            </a:pP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/>
              <a:t>We are 95% confident that the true proportion of adults who believe in ghosts is between 35% and 41%.</a:t>
            </a:r>
          </a:p>
          <a:p>
            <a:pPr>
              <a:spcBef>
                <a:spcPct val="50000"/>
              </a:spcBef>
            </a:pPr>
            <a:endParaRPr lang="en-US" sz="2400" dirty="0" smtClean="0"/>
          </a:p>
          <a:p>
            <a:pPr marL="0" indent="0">
              <a:lnSpc>
                <a:spcPct val="90000"/>
              </a:lnSpc>
              <a:spcBef>
                <a:spcPct val="50000"/>
              </a:spcBef>
            </a:pPr>
            <a:endParaRPr lang="en-US" sz="2400" b="1" dirty="0" smtClean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r="59271"/>
          <a:stretch>
            <a:fillRect/>
          </a:stretch>
        </p:blipFill>
        <p:spPr bwMode="auto">
          <a:xfrm>
            <a:off x="1219200" y="3048000"/>
            <a:ext cx="3351213" cy="1219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 l="39803"/>
          <a:stretch>
            <a:fillRect/>
          </a:stretch>
        </p:blipFill>
        <p:spPr bwMode="auto">
          <a:xfrm>
            <a:off x="3581400" y="4038600"/>
            <a:ext cx="4953000" cy="1219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Determining Sample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wanted to determine an appropriate sample size for a desired margin of error we would use: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0780" r="29498"/>
          <a:stretch>
            <a:fillRect/>
          </a:stretch>
        </p:blipFill>
        <p:spPr bwMode="auto">
          <a:xfrm>
            <a:off x="3733800" y="3352800"/>
            <a:ext cx="23622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Another Gallop Poll is taken in order to measure the proportion of adults who approve of attempts to clone humans. What sample size is necessary to be within </a:t>
            </a:r>
            <a:r>
              <a:rPr lang="en-US" sz="2400" u="sng" dirty="0" smtClean="0"/>
              <a:t>+</a:t>
            </a:r>
            <a:r>
              <a:rPr lang="en-US" sz="2400" dirty="0" smtClean="0"/>
              <a:t> 0.04 of the true proportion of adults who approve of attempts to clone humans with a 95% Confidence Interval?</a:t>
            </a:r>
          </a:p>
          <a:p>
            <a:pPr>
              <a:spcBef>
                <a:spcPct val="50000"/>
              </a:spcBef>
            </a:pP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/>
          </a:p>
          <a:p>
            <a:pPr marL="0" indent="0">
              <a:lnSpc>
                <a:spcPct val="90000"/>
              </a:lnSpc>
              <a:spcBef>
                <a:spcPct val="50000"/>
              </a:spcBef>
            </a:pPr>
            <a:endParaRPr lang="en-US" sz="2400" b="1" dirty="0" smtClean="0"/>
          </a:p>
          <a:p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 b="53333"/>
          <a:stretch>
            <a:fillRect/>
          </a:stretch>
        </p:blipFill>
        <p:spPr bwMode="auto">
          <a:xfrm>
            <a:off x="1524000" y="3962400"/>
            <a:ext cx="2628900" cy="2000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 t="44889"/>
          <a:stretch>
            <a:fillRect/>
          </a:stretch>
        </p:blipFill>
        <p:spPr bwMode="auto">
          <a:xfrm>
            <a:off x="5486400" y="3733800"/>
            <a:ext cx="2628900" cy="2362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629</TotalTime>
  <Words>200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Century Schoolbook</vt:lpstr>
      <vt:lpstr>Gill Sans MT</vt:lpstr>
      <vt:lpstr>Times New Roman</vt:lpstr>
      <vt:lpstr>Verdana</vt:lpstr>
      <vt:lpstr>Wingdings 2</vt:lpstr>
      <vt:lpstr>Solstice</vt:lpstr>
      <vt:lpstr>Chapter 8: Confidence Intervals</vt:lpstr>
      <vt:lpstr>Margin of Error</vt:lpstr>
      <vt:lpstr>CI for Population Proportion  (when p is known)</vt:lpstr>
      <vt:lpstr>PRACTICE IT!</vt:lpstr>
      <vt:lpstr>Determining Sample Size</vt:lpstr>
      <vt:lpstr>PRACTICE IT!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Confidence Intervals</dc:title>
  <dc:creator>astabler</dc:creator>
  <cp:lastModifiedBy>John Lawhon</cp:lastModifiedBy>
  <cp:revision>59</cp:revision>
  <dcterms:created xsi:type="dcterms:W3CDTF">2014-01-15T13:19:46Z</dcterms:created>
  <dcterms:modified xsi:type="dcterms:W3CDTF">2018-03-05T13:38:45Z</dcterms:modified>
</cp:coreProperties>
</file>