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handoutMasterIdLst>
    <p:handoutMasterId r:id="rId13"/>
  </p:handoutMasterIdLst>
  <p:sldIdLst>
    <p:sldId id="256" r:id="rId2"/>
    <p:sldId id="257" r:id="rId3"/>
    <p:sldId id="258" r:id="rId4"/>
    <p:sldId id="273" r:id="rId5"/>
    <p:sldId id="277" r:id="rId6"/>
    <p:sldId id="278" r:id="rId7"/>
    <p:sldId id="259" r:id="rId8"/>
    <p:sldId id="260" r:id="rId9"/>
    <p:sldId id="261" r:id="rId10"/>
    <p:sldId id="279" r:id="rId11"/>
    <p:sldId id="267" r:id="rId12"/>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varScale="1">
        <p:scale>
          <a:sx n="70" d="100"/>
          <a:sy n="70" d="100"/>
        </p:scale>
        <p:origin x="82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D6DE0498-5B93-483D-9E40-8978E431D5D1}" type="datetimeFigureOut">
              <a:rPr lang="en-US" smtClean="0"/>
              <a:pPr/>
              <a:t>2/15/2017</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9921C5A5-A9A6-4C9C-B1E3-8D049D84E1EF}" type="slidenum">
              <a:rPr lang="en-US" smtClean="0"/>
              <a:pPr/>
              <a:t>‹#›</a:t>
            </a:fld>
            <a:endParaRPr lang="en-US"/>
          </a:p>
        </p:txBody>
      </p:sp>
    </p:spTree>
    <p:extLst>
      <p:ext uri="{BB962C8B-B14F-4D97-AF65-F5344CB8AC3E}">
        <p14:creationId xmlns:p14="http://schemas.microsoft.com/office/powerpoint/2010/main" val="12361254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698A792-9225-46E9-A801-1129A63001FF}" type="datetimeFigureOut">
              <a:rPr lang="en-US" smtClean="0"/>
              <a:pPr/>
              <a:t>2/15/2017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63092ED-BEA9-4D89-9D17-96B54159E96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98A792-9225-46E9-A801-1129A63001FF}"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092ED-BEA9-4D89-9D17-96B54159E9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98A792-9225-46E9-A801-1129A63001FF}"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092ED-BEA9-4D89-9D17-96B54159E9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698A792-9225-46E9-A801-1129A63001FF}"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092ED-BEA9-4D89-9D17-96B54159E96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98A792-9225-46E9-A801-1129A63001FF}" type="datetimeFigureOut">
              <a:rPr lang="en-US" smtClean="0"/>
              <a:pPr/>
              <a:t>2/15/2017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63092ED-BEA9-4D89-9D17-96B54159E9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698A792-9225-46E9-A801-1129A63001FF}"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092ED-BEA9-4D89-9D17-96B54159E96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698A792-9225-46E9-A801-1129A63001FF}" type="datetimeFigureOut">
              <a:rPr lang="en-US" smtClean="0"/>
              <a:pPr/>
              <a:t>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3092ED-BEA9-4D89-9D17-96B54159E96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98A792-9225-46E9-A801-1129A63001FF}" type="datetimeFigureOut">
              <a:rPr lang="en-US" smtClean="0"/>
              <a:pPr/>
              <a:t>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3092ED-BEA9-4D89-9D17-96B54159E9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8A792-9225-46E9-A801-1129A63001FF}" type="datetimeFigureOut">
              <a:rPr lang="en-US" smtClean="0"/>
              <a:pPr/>
              <a:t>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3092ED-BEA9-4D89-9D17-96B54159E9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98A792-9225-46E9-A801-1129A63001FF}"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092ED-BEA9-4D89-9D17-96B54159E96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98A792-9225-46E9-A801-1129A63001FF}" type="datetimeFigureOut">
              <a:rPr lang="en-US" smtClean="0"/>
              <a:pPr/>
              <a:t>2/15/2017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63092ED-BEA9-4D89-9D17-96B54159E96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698A792-9225-46E9-A801-1129A63001FF}" type="datetimeFigureOut">
              <a:rPr lang="en-US" smtClean="0"/>
              <a:pPr/>
              <a:t>2/15/2017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63092ED-BEA9-4D89-9D17-96B54159E9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9.wmf"/><Relationship Id="rId2" Type="http://schemas.openxmlformats.org/officeDocument/2006/relationships/slideLayout" Target="../slideLayouts/slideLayout2.xml"/><Relationship Id="rId16" Type="http://schemas.openxmlformats.org/officeDocument/2006/relationships/image" Target="../media/image21.wmf"/><Relationship Id="rId1" Type="http://schemas.openxmlformats.org/officeDocument/2006/relationships/vmlDrawing" Target="../drawings/vmlDrawing4.vml"/><Relationship Id="rId6" Type="http://schemas.openxmlformats.org/officeDocument/2006/relationships/image" Target="../media/image16.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oleObject" Target="../embeddings/oleObject15.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2.bin"/><Relationship Id="rId14" Type="http://schemas.openxmlformats.org/officeDocument/2006/relationships/image" Target="../media/image2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EQ: When is a result statistically significant?</a:t>
            </a:r>
            <a:endParaRPr lang="en-US" dirty="0"/>
          </a:p>
        </p:txBody>
      </p:sp>
      <p:sp>
        <p:nvSpPr>
          <p:cNvPr id="2" name="Title 1"/>
          <p:cNvSpPr>
            <a:spLocks noGrp="1"/>
          </p:cNvSpPr>
          <p:nvPr>
            <p:ph type="ctrTitle"/>
          </p:nvPr>
        </p:nvSpPr>
        <p:spPr/>
        <p:txBody>
          <a:bodyPr/>
          <a:lstStyle/>
          <a:p>
            <a:r>
              <a:rPr lang="en-US" dirty="0" smtClean="0"/>
              <a:t>Hypothesis </a:t>
            </a:r>
            <a:r>
              <a:rPr lang="en-US" dirty="0" smtClean="0"/>
              <a:t>Testing</a:t>
            </a:r>
            <a:br>
              <a:rPr lang="en-US" dirty="0" smtClean="0"/>
            </a:br>
            <a:r>
              <a:rPr lang="en-US" dirty="0" smtClean="0"/>
              <a:t>for means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sz="quarter" idx="1"/>
          </p:nvPr>
        </p:nvSpPr>
        <p:spPr/>
        <p:txBody>
          <a:bodyPr/>
          <a:lstStyle/>
          <a:p>
            <a:r>
              <a:rPr lang="en-US" dirty="0"/>
              <a:t>In an advertisement, a pizza shop claims that its mean delivery time is less than 30 minutes.  A random sample of 36 delivery times has a sample mean of 28.5 minutes and a standard deviation of 3.5 minutes.  Is there enough evidence to support the claim?</a:t>
            </a:r>
          </a:p>
          <a:p>
            <a:endParaRPr lang="en-US" dirty="0"/>
          </a:p>
        </p:txBody>
      </p:sp>
    </p:spTree>
    <p:extLst>
      <p:ext uri="{BB962C8B-B14F-4D97-AF65-F5344CB8AC3E}">
        <p14:creationId xmlns:p14="http://schemas.microsoft.com/office/powerpoint/2010/main" val="1099553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5638800" cy="808038"/>
          </a:xfrm>
        </p:spPr>
        <p:txBody>
          <a:bodyPr>
            <a:normAutofit/>
          </a:bodyPr>
          <a:lstStyle/>
          <a:p>
            <a:r>
              <a:rPr lang="en-US" b="1" dirty="0" smtClean="0"/>
              <a:t>2 Tail test: Example 4</a:t>
            </a:r>
            <a:endParaRPr lang="en-US" b="1" dirty="0"/>
          </a:p>
        </p:txBody>
      </p:sp>
      <p:sp>
        <p:nvSpPr>
          <p:cNvPr id="6" name="Rectangle 5"/>
          <p:cNvSpPr/>
          <p:nvPr/>
        </p:nvSpPr>
        <p:spPr>
          <a:xfrm>
            <a:off x="228600" y="1082757"/>
            <a:ext cx="8610600" cy="1938992"/>
          </a:xfrm>
          <a:prstGeom prst="rect">
            <a:avLst/>
          </a:prstGeom>
        </p:spPr>
        <p:txBody>
          <a:bodyPr wrap="square">
            <a:spAutoFit/>
          </a:bodyPr>
          <a:lstStyle/>
          <a:p>
            <a:r>
              <a:rPr lang="en-US" sz="2400" b="1" dirty="0" smtClean="0"/>
              <a:t>A manager for a company reports an average of 150 sales per day.  His boss suspects that this averages is not accurate.  He selects 35 days and determines the number of sales each day.  The sample mean is 143 daily sales with a standard deviation of 15 sales.  At the .01 level, is there evidence to doubt the mangers claim?</a:t>
            </a:r>
          </a:p>
        </p:txBody>
      </p:sp>
      <p:graphicFrame>
        <p:nvGraphicFramePr>
          <p:cNvPr id="8" name="Object 2"/>
          <p:cNvGraphicFramePr>
            <a:graphicFrameLocks noChangeAspect="1"/>
          </p:cNvGraphicFramePr>
          <p:nvPr>
            <p:extLst>
              <p:ext uri="{D42A27DB-BD31-4B8C-83A1-F6EECF244321}">
                <p14:modId xmlns:p14="http://schemas.microsoft.com/office/powerpoint/2010/main" val="3112318082"/>
              </p:ext>
            </p:extLst>
          </p:nvPr>
        </p:nvGraphicFramePr>
        <p:xfrm>
          <a:off x="348526" y="3326451"/>
          <a:ext cx="1574800" cy="457200"/>
        </p:xfrm>
        <a:graphic>
          <a:graphicData uri="http://schemas.openxmlformats.org/presentationml/2006/ole">
            <mc:AlternateContent xmlns:mc="http://schemas.openxmlformats.org/markup-compatibility/2006">
              <mc:Choice xmlns:v="urn:schemas-microsoft-com:vml" Requires="v">
                <p:oleObj spid="_x0000_s5142" name="Equation" r:id="rId3" imgW="787320" imgH="228600" progId="Equation.3">
                  <p:embed/>
                </p:oleObj>
              </mc:Choice>
              <mc:Fallback>
                <p:oleObj name="Equation" r:id="rId3" imgW="78732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526" y="3326451"/>
                        <a:ext cx="1574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3"/>
          <p:cNvGraphicFramePr>
            <a:graphicFrameLocks noChangeAspect="1"/>
          </p:cNvGraphicFramePr>
          <p:nvPr>
            <p:extLst>
              <p:ext uri="{D42A27DB-BD31-4B8C-83A1-F6EECF244321}">
                <p14:modId xmlns:p14="http://schemas.microsoft.com/office/powerpoint/2010/main" val="1486076461"/>
              </p:ext>
            </p:extLst>
          </p:nvPr>
        </p:nvGraphicFramePr>
        <p:xfrm>
          <a:off x="2066751" y="3326451"/>
          <a:ext cx="1625600" cy="431800"/>
        </p:xfrm>
        <a:graphic>
          <a:graphicData uri="http://schemas.openxmlformats.org/presentationml/2006/ole">
            <mc:AlternateContent xmlns:mc="http://schemas.openxmlformats.org/markup-compatibility/2006">
              <mc:Choice xmlns:v="urn:schemas-microsoft-com:vml" Requires="v">
                <p:oleObj spid="_x0000_s5143" name="Equation" r:id="rId5" imgW="812520" imgH="215640" progId="Equation.3">
                  <p:embed/>
                </p:oleObj>
              </mc:Choice>
              <mc:Fallback>
                <p:oleObj name="Equation" r:id="rId5" imgW="81252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66751" y="3326451"/>
                        <a:ext cx="16256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228600" y="3722293"/>
            <a:ext cx="7836889" cy="492443"/>
          </a:xfrm>
          <a:prstGeom prst="rect">
            <a:avLst/>
          </a:prstGeom>
        </p:spPr>
        <p:txBody>
          <a:bodyPr wrap="none">
            <a:spAutoFit/>
          </a:bodyPr>
          <a:lstStyle/>
          <a:p>
            <a:pPr marL="514350" indent="-514350"/>
            <a:r>
              <a:rPr lang="en-US" sz="2600" dirty="0" smtClean="0"/>
              <a:t>****Recall-When </a:t>
            </a:r>
            <a:r>
              <a:rPr lang="en-US" sz="2600" dirty="0" smtClean="0"/>
              <a:t>the alternative is</a:t>
            </a:r>
            <a:r>
              <a:rPr lang="en-US" sz="2600" b="1" dirty="0" smtClean="0"/>
              <a:t> not equal</a:t>
            </a:r>
            <a:r>
              <a:rPr lang="en-US" sz="2600" dirty="0" smtClean="0"/>
              <a:t>, it is a 2 tail test</a:t>
            </a:r>
          </a:p>
        </p:txBody>
      </p:sp>
      <p:sp>
        <p:nvSpPr>
          <p:cNvPr id="11" name="Rectangle 10"/>
          <p:cNvSpPr/>
          <p:nvPr/>
        </p:nvSpPr>
        <p:spPr>
          <a:xfrm>
            <a:off x="287570" y="2925148"/>
            <a:ext cx="4452373" cy="492443"/>
          </a:xfrm>
          <a:prstGeom prst="rect">
            <a:avLst/>
          </a:prstGeom>
        </p:spPr>
        <p:txBody>
          <a:bodyPr wrap="none">
            <a:spAutoFit/>
          </a:bodyPr>
          <a:lstStyle/>
          <a:p>
            <a:pPr marL="514350" indent="-514350"/>
            <a:r>
              <a:rPr lang="en-US" sz="2600" dirty="0" smtClean="0"/>
              <a:t>µ= average number of sales per day</a:t>
            </a:r>
            <a:endParaRPr lang="en-US" sz="2600" dirty="0" smtClean="0"/>
          </a:p>
        </p:txBody>
      </p:sp>
      <p:sp>
        <p:nvSpPr>
          <p:cNvPr id="12" name="Content Placeholder 2"/>
          <p:cNvSpPr txBox="1">
            <a:spLocks/>
          </p:cNvSpPr>
          <p:nvPr/>
        </p:nvSpPr>
        <p:spPr>
          <a:xfrm>
            <a:off x="290982" y="4118135"/>
            <a:ext cx="1600200" cy="5334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600" dirty="0" smtClean="0"/>
              <a:t>Conditions:</a:t>
            </a:r>
            <a:endParaRPr kumimoji="0" lang="en-US" sz="2600" i="0" u="none" strike="noStrike" kern="1200" cap="none" spc="0" normalizeH="0" baseline="0" noProof="0" dirty="0">
              <a:ln>
                <a:noFill/>
              </a:ln>
              <a:solidFill>
                <a:schemeClr val="tx1"/>
              </a:solidFill>
              <a:effectLst/>
              <a:uLnTx/>
              <a:uFillTx/>
              <a:latin typeface="+mn-lt"/>
              <a:ea typeface="+mn-ea"/>
              <a:cs typeface="+mn-cs"/>
            </a:endParaRPr>
          </a:p>
        </p:txBody>
      </p:sp>
      <p:sp>
        <p:nvSpPr>
          <p:cNvPr id="13" name="Content Placeholder 2"/>
          <p:cNvSpPr txBox="1">
            <a:spLocks/>
          </p:cNvSpPr>
          <p:nvPr/>
        </p:nvSpPr>
        <p:spPr>
          <a:xfrm>
            <a:off x="1891182" y="4118135"/>
            <a:ext cx="3200400" cy="5334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600" dirty="0" smtClean="0"/>
              <a:t>SRS, Normal (n&gt;30)</a:t>
            </a:r>
            <a:endParaRPr kumimoji="0" lang="en-US" sz="260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2546611320"/>
              </p:ext>
            </p:extLst>
          </p:nvPr>
        </p:nvGraphicFramePr>
        <p:xfrm>
          <a:off x="342839" y="4549220"/>
          <a:ext cx="1276350" cy="1149350"/>
        </p:xfrm>
        <a:graphic>
          <a:graphicData uri="http://schemas.openxmlformats.org/presentationml/2006/ole">
            <mc:AlternateContent xmlns:mc="http://schemas.openxmlformats.org/markup-compatibility/2006">
              <mc:Choice xmlns:v="urn:schemas-microsoft-com:vml" Requires="v">
                <p:oleObj spid="_x0000_s5144" name="Equation" r:id="rId7" imgW="596880" imgH="609480" progId="Equation.3">
                  <p:embed/>
                </p:oleObj>
              </mc:Choice>
              <mc:Fallback>
                <p:oleObj name="Equation" r:id="rId7" imgW="59688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839" y="4549220"/>
                        <a:ext cx="1276350" cy="1149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2068233489"/>
              </p:ext>
            </p:extLst>
          </p:nvPr>
        </p:nvGraphicFramePr>
        <p:xfrm>
          <a:off x="1650939" y="4549220"/>
          <a:ext cx="1601788" cy="1149350"/>
        </p:xfrm>
        <a:graphic>
          <a:graphicData uri="http://schemas.openxmlformats.org/presentationml/2006/ole">
            <mc:AlternateContent xmlns:mc="http://schemas.openxmlformats.org/markup-compatibility/2006">
              <mc:Choice xmlns:v="urn:schemas-microsoft-com:vml" Requires="v">
                <p:oleObj spid="_x0000_s5145" name="Equation" r:id="rId9" imgW="749160" imgH="609480" progId="Equation.3">
                  <p:embed/>
                </p:oleObj>
              </mc:Choice>
              <mc:Fallback>
                <p:oleObj name="Equation" r:id="rId9" imgW="74916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50939" y="4549220"/>
                        <a:ext cx="1601788" cy="1149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4"/>
          <p:cNvGraphicFramePr>
            <a:graphicFrameLocks noChangeAspect="1"/>
          </p:cNvGraphicFramePr>
          <p:nvPr>
            <p:extLst>
              <p:ext uri="{D42A27DB-BD31-4B8C-83A1-F6EECF244321}">
                <p14:modId xmlns:p14="http://schemas.microsoft.com/office/powerpoint/2010/main" val="3289536974"/>
              </p:ext>
            </p:extLst>
          </p:nvPr>
        </p:nvGraphicFramePr>
        <p:xfrm>
          <a:off x="3251139" y="4777820"/>
          <a:ext cx="1249362" cy="334963"/>
        </p:xfrm>
        <a:graphic>
          <a:graphicData uri="http://schemas.openxmlformats.org/presentationml/2006/ole">
            <mc:AlternateContent xmlns:mc="http://schemas.openxmlformats.org/markup-compatibility/2006">
              <mc:Choice xmlns:v="urn:schemas-microsoft-com:vml" Requires="v">
                <p:oleObj spid="_x0000_s5146" name="Equation" r:id="rId11" imgW="583920" imgH="177480" progId="Equation.3">
                  <p:embed/>
                </p:oleObj>
              </mc:Choice>
              <mc:Fallback>
                <p:oleObj name="Equation" r:id="rId11" imgW="583920" imgH="177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1139" y="4777820"/>
                        <a:ext cx="1249362"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6"/>
          <p:cNvGraphicFramePr>
            <a:graphicFrameLocks noChangeAspect="1"/>
          </p:cNvGraphicFramePr>
          <p:nvPr>
            <p:extLst>
              <p:ext uri="{D42A27DB-BD31-4B8C-83A1-F6EECF244321}">
                <p14:modId xmlns:p14="http://schemas.microsoft.com/office/powerpoint/2010/main" val="3280126754"/>
              </p:ext>
            </p:extLst>
          </p:nvPr>
        </p:nvGraphicFramePr>
        <p:xfrm>
          <a:off x="4668239" y="4610578"/>
          <a:ext cx="3397250" cy="382588"/>
        </p:xfrm>
        <a:graphic>
          <a:graphicData uri="http://schemas.openxmlformats.org/presentationml/2006/ole">
            <mc:AlternateContent xmlns:mc="http://schemas.openxmlformats.org/markup-compatibility/2006">
              <mc:Choice xmlns:v="urn:schemas-microsoft-com:vml" Requires="v">
                <p:oleObj spid="_x0000_s5147" name="Equation" r:id="rId13" imgW="1587240" imgH="203040" progId="Equation.3">
                  <p:embed/>
                </p:oleObj>
              </mc:Choice>
              <mc:Fallback>
                <p:oleObj name="Equation" r:id="rId13" imgW="1587240" imgH="2030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68239" y="4610578"/>
                        <a:ext cx="3397250"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7"/>
          <p:cNvGraphicFramePr>
            <a:graphicFrameLocks noChangeAspect="1"/>
          </p:cNvGraphicFramePr>
          <p:nvPr>
            <p:extLst>
              <p:ext uri="{D42A27DB-BD31-4B8C-83A1-F6EECF244321}">
                <p14:modId xmlns:p14="http://schemas.microsoft.com/office/powerpoint/2010/main" val="1899437926"/>
              </p:ext>
            </p:extLst>
          </p:nvPr>
        </p:nvGraphicFramePr>
        <p:xfrm>
          <a:off x="8021039" y="4610578"/>
          <a:ext cx="1058863" cy="334962"/>
        </p:xfrm>
        <a:graphic>
          <a:graphicData uri="http://schemas.openxmlformats.org/presentationml/2006/ole">
            <mc:AlternateContent xmlns:mc="http://schemas.openxmlformats.org/markup-compatibility/2006">
              <mc:Choice xmlns:v="urn:schemas-microsoft-com:vml" Requires="v">
                <p:oleObj spid="_x0000_s5148" name="Equation" r:id="rId15" imgW="495000" imgH="177480" progId="Equation.3">
                  <p:embed/>
                </p:oleObj>
              </mc:Choice>
              <mc:Fallback>
                <p:oleObj name="Equation" r:id="rId15" imgW="495000" imgH="177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021039" y="4610578"/>
                        <a:ext cx="1058863" cy="334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Content Placeholder 2"/>
          <p:cNvSpPr txBox="1">
            <a:spLocks/>
          </p:cNvSpPr>
          <p:nvPr/>
        </p:nvSpPr>
        <p:spPr>
          <a:xfrm>
            <a:off x="5125439" y="5143978"/>
            <a:ext cx="3886200" cy="533400"/>
          </a:xfrm>
          <a:prstGeom prst="rect">
            <a:avLst/>
          </a:prstGeom>
        </p:spPr>
        <p:txBody>
          <a:bodyPr vert="horz">
            <a:normAutofit fontScale="925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600" dirty="0" smtClean="0"/>
              <a:t>Since .0092&lt;.01, reject the null</a:t>
            </a:r>
            <a:endParaRPr kumimoji="0" lang="en-US" sz="2600" i="0" u="none" strike="noStrike" kern="1200" cap="none" spc="0" normalizeH="0" baseline="0" noProof="0" dirty="0">
              <a:ln>
                <a:noFill/>
              </a:ln>
              <a:solidFill>
                <a:schemeClr val="tx1"/>
              </a:solidFill>
              <a:effectLst/>
              <a:uLnTx/>
              <a:uFillTx/>
              <a:latin typeface="+mn-lt"/>
              <a:ea typeface="+mn-ea"/>
              <a:cs typeface="+mn-cs"/>
            </a:endParaRPr>
          </a:p>
        </p:txBody>
      </p:sp>
      <p:sp>
        <p:nvSpPr>
          <p:cNvPr id="20" name="Content Placeholder 2"/>
          <p:cNvSpPr txBox="1">
            <a:spLocks/>
          </p:cNvSpPr>
          <p:nvPr/>
        </p:nvSpPr>
        <p:spPr>
          <a:xfrm>
            <a:off x="271401" y="5668864"/>
            <a:ext cx="8458200" cy="11430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600" dirty="0" smtClean="0"/>
              <a:t>The average number of sales does not appear to be 150.  There is evidence to support the boss’ claim.</a:t>
            </a:r>
            <a:endParaRPr kumimoji="0" lang="en-US" sz="26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Goal of HT</a:t>
            </a:r>
            <a:endParaRPr lang="en-US" dirty="0"/>
          </a:p>
        </p:txBody>
      </p:sp>
      <p:sp>
        <p:nvSpPr>
          <p:cNvPr id="2" name="Content Placeholder 1"/>
          <p:cNvSpPr>
            <a:spLocks noGrp="1"/>
          </p:cNvSpPr>
          <p:nvPr>
            <p:ph sz="quarter" idx="1"/>
          </p:nvPr>
        </p:nvSpPr>
        <p:spPr>
          <a:xfrm>
            <a:off x="914400" y="1447800"/>
            <a:ext cx="7772400" cy="1066800"/>
          </a:xfrm>
        </p:spPr>
        <p:txBody>
          <a:bodyPr/>
          <a:lstStyle/>
          <a:p>
            <a:pPr>
              <a:buNone/>
            </a:pPr>
            <a:r>
              <a:rPr lang="en-US" dirty="0" smtClean="0"/>
              <a:t>To assess the evidence provided by data about some claim concerning a population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a:t>
            </a:r>
            <a:endParaRPr lang="en-US" dirty="0"/>
          </a:p>
        </p:txBody>
      </p:sp>
      <p:sp>
        <p:nvSpPr>
          <p:cNvPr id="3" name="Content Placeholder 2"/>
          <p:cNvSpPr>
            <a:spLocks noGrp="1"/>
          </p:cNvSpPr>
          <p:nvPr>
            <p:ph sz="quarter" idx="1"/>
          </p:nvPr>
        </p:nvSpPr>
        <p:spPr>
          <a:xfrm>
            <a:off x="914400" y="1447800"/>
            <a:ext cx="7772400" cy="4800600"/>
          </a:xfrm>
        </p:spPr>
        <p:txBody>
          <a:bodyPr>
            <a:normAutofit/>
          </a:bodyPr>
          <a:lstStyle/>
          <a:p>
            <a:r>
              <a:rPr lang="en-US" b="1" u="sng" dirty="0" smtClean="0"/>
              <a:t>P</a:t>
            </a:r>
            <a:r>
              <a:rPr lang="en-US" u="sng" dirty="0" smtClean="0"/>
              <a:t>arameter-</a:t>
            </a:r>
            <a:r>
              <a:rPr lang="en-US" dirty="0" smtClean="0"/>
              <a:t>define parameter</a:t>
            </a:r>
          </a:p>
          <a:p>
            <a:r>
              <a:rPr lang="en-US" b="1" u="sng" dirty="0" smtClean="0"/>
              <a:t>H</a:t>
            </a:r>
            <a:r>
              <a:rPr lang="en-US" u="sng" dirty="0" smtClean="0"/>
              <a:t>ypotheses</a:t>
            </a:r>
            <a:r>
              <a:rPr lang="en-US" dirty="0" smtClean="0"/>
              <a:t>- define the hypotheses (null and alternative) using the correct parameter. </a:t>
            </a:r>
          </a:p>
          <a:p>
            <a:r>
              <a:rPr lang="en-US" b="1" u="sng" dirty="0" smtClean="0"/>
              <a:t>A</a:t>
            </a:r>
            <a:r>
              <a:rPr lang="en-US" u="sng" dirty="0" smtClean="0"/>
              <a:t>ssumptions</a:t>
            </a:r>
            <a:r>
              <a:rPr lang="en-US" dirty="0" smtClean="0"/>
              <a:t>- SRS? Normality (and independence)? Sigma known? Declare </a:t>
            </a:r>
            <a:r>
              <a:rPr lang="el-GR" dirty="0" smtClean="0">
                <a:latin typeface="Times New Roman" panose="02020603050405020304" pitchFamily="18" charset="0"/>
                <a:cs typeface="Times New Roman" panose="02020603050405020304" pitchFamily="18" charset="0"/>
              </a:rPr>
              <a:t>α</a:t>
            </a:r>
            <a:endParaRPr lang="en-US" dirty="0" smtClean="0"/>
          </a:p>
          <a:p>
            <a:r>
              <a:rPr lang="en-US" b="1" u="sng" dirty="0" smtClean="0"/>
              <a:t>T</a:t>
            </a:r>
            <a:r>
              <a:rPr lang="en-US" u="sng" dirty="0" smtClean="0"/>
              <a:t>est Statistics- </a:t>
            </a:r>
            <a:r>
              <a:rPr lang="en-US" dirty="0" smtClean="0"/>
              <a:t>Determine which one to use and calculate it</a:t>
            </a:r>
          </a:p>
          <a:p>
            <a:r>
              <a:rPr lang="en-US" b="1" u="sng" dirty="0" smtClean="0"/>
              <a:t>P</a:t>
            </a:r>
            <a:r>
              <a:rPr lang="en-US" u="sng" dirty="0" smtClean="0"/>
              <a:t>-value</a:t>
            </a:r>
            <a:r>
              <a:rPr lang="en-US" dirty="0" smtClean="0"/>
              <a:t>- calculate the p-value and decide to reject or fail to reject</a:t>
            </a:r>
          </a:p>
          <a:p>
            <a:r>
              <a:rPr lang="en-US" b="1" u="sng" dirty="0" smtClean="0"/>
              <a:t>I</a:t>
            </a:r>
            <a:r>
              <a:rPr lang="en-US" u="sng" dirty="0" smtClean="0"/>
              <a:t>nterpret</a:t>
            </a:r>
            <a:r>
              <a:rPr lang="en-US" dirty="0" smtClean="0"/>
              <a:t>- make an interpretation about significance using context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066800"/>
            <a:ext cx="7696200" cy="3046988"/>
          </a:xfrm>
          <a:prstGeom prst="rect">
            <a:avLst/>
          </a:prstGeom>
          <a:noFill/>
        </p:spPr>
        <p:txBody>
          <a:bodyPr wrap="square" rtlCol="0">
            <a:spAutoFit/>
          </a:bodyPr>
          <a:lstStyle/>
          <a:p>
            <a:r>
              <a:rPr lang="en-US" sz="2400" b="1" dirty="0" smtClean="0"/>
              <a:t>In Illinois, a random sample of 85 eighth grade students has a mean score of 285. The standard deviation for all students who take the national mathematics assessment test is 30.  This test result prompts a state school administrator to declare that the mean score for the state’s eight graders on the examination is more than 275.  Is there evidence to support the administrator’s claim? (Use 95% confidence level).</a:t>
            </a:r>
            <a:endParaRPr lang="en-US" sz="2400" b="1" dirty="0"/>
          </a:p>
        </p:txBody>
      </p:sp>
      <p:sp>
        <p:nvSpPr>
          <p:cNvPr id="9" name="Title 1"/>
          <p:cNvSpPr>
            <a:spLocks noGrp="1"/>
          </p:cNvSpPr>
          <p:nvPr>
            <p:ph type="title"/>
          </p:nvPr>
        </p:nvSpPr>
        <p:spPr>
          <a:xfrm>
            <a:off x="381000" y="152400"/>
            <a:ext cx="3657600" cy="838200"/>
          </a:xfrm>
        </p:spPr>
        <p:txBody>
          <a:bodyPr/>
          <a:lstStyle/>
          <a:p>
            <a:r>
              <a:rPr lang="en-US" b="1" dirty="0" smtClean="0"/>
              <a:t>Example 1</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7" y="198576"/>
            <a:ext cx="3171825" cy="498657"/>
          </a:xfrm>
        </p:spPr>
        <p:txBody>
          <a:bodyPr>
            <a:noAutofit/>
          </a:bodyPr>
          <a:lstStyle/>
          <a:p>
            <a:r>
              <a:rPr lang="en-US" sz="2400" b="1" dirty="0" smtClean="0"/>
              <a:t>Example 1: </a:t>
            </a:r>
            <a:r>
              <a:rPr lang="en-US" sz="2400" b="1" dirty="0" err="1" smtClean="0"/>
              <a:t>Ctd</a:t>
            </a:r>
            <a:endParaRPr lang="en-US" sz="2400" b="1" dirty="0"/>
          </a:p>
        </p:txBody>
      </p:sp>
      <p:sp>
        <p:nvSpPr>
          <p:cNvPr id="3" name="Content Placeholder 2"/>
          <p:cNvSpPr>
            <a:spLocks noGrp="1"/>
          </p:cNvSpPr>
          <p:nvPr>
            <p:ph sz="quarter" idx="1"/>
          </p:nvPr>
        </p:nvSpPr>
        <p:spPr>
          <a:xfrm>
            <a:off x="609600" y="914400"/>
            <a:ext cx="8153400" cy="5715000"/>
          </a:xfrm>
        </p:spPr>
        <p:txBody>
          <a:bodyPr>
            <a:normAutofit/>
          </a:bodyPr>
          <a:lstStyle/>
          <a:p>
            <a:pPr marL="514350" indent="-514350">
              <a:buAutoNum type="arabicPeriod"/>
            </a:pPr>
            <a:endParaRPr lang="en-US" dirty="0" smtClean="0"/>
          </a:p>
          <a:p>
            <a:pPr marL="0" indent="0">
              <a:buNone/>
            </a:pPr>
            <a:endParaRPr lang="en-US" dirty="0" smtClean="0"/>
          </a:p>
          <a:p>
            <a:pPr marL="0" indent="0">
              <a:buNone/>
            </a:pPr>
            <a:r>
              <a:rPr lang="en-US" dirty="0" smtClean="0"/>
              <a:t>Assumptions? SRS-yes, normal-yes (CLT), </a:t>
            </a:r>
            <a:r>
              <a:rPr lang="en-US" dirty="0" err="1" smtClean="0"/>
              <a:t>Indep</a:t>
            </a:r>
            <a:r>
              <a:rPr lang="en-US" dirty="0" smtClean="0"/>
              <a:t>-yes, Sigma known</a:t>
            </a:r>
            <a:endParaRPr lang="en-US" dirty="0"/>
          </a:p>
          <a:p>
            <a:pPr marL="0" indent="0">
              <a:buNone/>
            </a:pPr>
            <a:r>
              <a:rPr lang="en-US" dirty="0" smtClean="0"/>
              <a:t>Test Statistic-we use z-score</a:t>
            </a:r>
          </a:p>
          <a:p>
            <a:pPr marL="0" indent="0">
              <a:buNone/>
            </a:pPr>
            <a:endParaRPr lang="en-US" dirty="0"/>
          </a:p>
          <a:p>
            <a:pPr marL="0" indent="0">
              <a:buNone/>
            </a:pPr>
            <a:endParaRPr lang="en-US" dirty="0"/>
          </a:p>
          <a:p>
            <a:pPr marL="514350" indent="-514350">
              <a:buNone/>
            </a:pPr>
            <a:endParaRPr lang="en-US" sz="2000" b="1" dirty="0" smtClean="0"/>
          </a:p>
          <a:p>
            <a:pPr marL="514350" indent="-514350">
              <a:buNone/>
            </a:pPr>
            <a:r>
              <a:rPr lang="en-US" sz="2000" b="1" dirty="0" smtClean="0"/>
              <a:t>Thus </a:t>
            </a:r>
            <a:r>
              <a:rPr lang="en-US" sz="2000" b="1" dirty="0" smtClean="0"/>
              <a:t>we reject the null </a:t>
            </a:r>
            <a:r>
              <a:rPr lang="en-US" sz="2000" b="1" dirty="0" smtClean="0"/>
              <a:t>hypothesis</a:t>
            </a:r>
            <a:endParaRPr lang="en-US" b="1" dirty="0"/>
          </a:p>
          <a:p>
            <a:pPr marL="514350" indent="-514350">
              <a:buNone/>
            </a:pPr>
            <a:endParaRPr lang="en-US" sz="2000" b="1" dirty="0" smtClean="0"/>
          </a:p>
          <a:p>
            <a:pPr marL="514350" indent="-514350">
              <a:buNone/>
            </a:pPr>
            <a:r>
              <a:rPr lang="en-US" sz="2000" b="1" dirty="0" smtClean="0"/>
              <a:t>There </a:t>
            </a:r>
            <a:r>
              <a:rPr lang="en-US" sz="2000" b="1" dirty="0" smtClean="0"/>
              <a:t>is evidence to support the administrator’s claim that the mean </a:t>
            </a:r>
            <a:r>
              <a:rPr lang="en-US" sz="2000" b="1" dirty="0" smtClean="0"/>
              <a:t>test</a:t>
            </a:r>
          </a:p>
          <a:p>
            <a:pPr marL="514350" indent="-514350">
              <a:buNone/>
            </a:pPr>
            <a:r>
              <a:rPr lang="en-US" sz="2000" b="1" dirty="0" smtClean="0"/>
              <a:t>scores </a:t>
            </a:r>
            <a:r>
              <a:rPr lang="en-US" sz="2000" b="1" dirty="0" smtClean="0"/>
              <a:t>are greater than 275.</a:t>
            </a:r>
            <a:endParaRPr lang="en-US" sz="2000" dirty="0"/>
          </a:p>
        </p:txBody>
      </p:sp>
      <p:pic>
        <p:nvPicPr>
          <p:cNvPr id="51205" name="Picture 5"/>
          <p:cNvPicPr>
            <a:picLocks noChangeAspect="1" noChangeArrowheads="1"/>
          </p:cNvPicPr>
          <p:nvPr/>
        </p:nvPicPr>
        <p:blipFill>
          <a:blip r:embed="rId2" cstate="print"/>
          <a:srcRect/>
          <a:stretch>
            <a:fillRect/>
          </a:stretch>
        </p:blipFill>
        <p:spPr bwMode="auto">
          <a:xfrm>
            <a:off x="647131" y="1473116"/>
            <a:ext cx="3809999" cy="474341"/>
          </a:xfrm>
          <a:prstGeom prst="rect">
            <a:avLst/>
          </a:prstGeom>
          <a:noFill/>
          <a:ln w="9525">
            <a:noFill/>
            <a:miter lim="800000"/>
            <a:headEnd/>
            <a:tailEnd/>
          </a:ln>
          <a:effectLst/>
        </p:spPr>
      </p:pic>
      <p:sp>
        <p:nvSpPr>
          <p:cNvPr id="51210" name="Rectangle 10"/>
          <p:cNvSpPr>
            <a:spLocks noChangeArrowheads="1"/>
          </p:cNvSpPr>
          <p:nvPr/>
        </p:nvSpPr>
        <p:spPr bwMode="auto">
          <a:xfrm>
            <a:off x="-152400" y="25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9"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8200" y="3186244"/>
            <a:ext cx="2876550" cy="724464"/>
          </a:xfrm>
          <a:prstGeom prst="rect">
            <a:avLst/>
          </a:prstGeom>
          <a:noFill/>
        </p:spPr>
      </p:pic>
      <p:pic>
        <p:nvPicPr>
          <p:cNvPr id="51214" name="Picture 1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7131" y="4027167"/>
            <a:ext cx="5257800" cy="346821"/>
          </a:xfrm>
          <a:prstGeom prst="rect">
            <a:avLst/>
          </a:prstGeom>
          <a:noFill/>
        </p:spPr>
      </p:pic>
      <p:pic>
        <p:nvPicPr>
          <p:cNvPr id="51213"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418161" y="1520459"/>
            <a:ext cx="762000" cy="312295"/>
          </a:xfrm>
          <a:prstGeom prst="rect">
            <a:avLst/>
          </a:prstGeom>
          <a:noFill/>
        </p:spPr>
      </p:pic>
      <p:pic>
        <p:nvPicPr>
          <p:cNvPr id="51212" name="Picture 1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629400" y="4042684"/>
            <a:ext cx="1828800" cy="331304"/>
          </a:xfrm>
          <a:prstGeom prst="rect">
            <a:avLst/>
          </a:prstGeom>
          <a:noFill/>
        </p:spPr>
      </p:pic>
      <p:sp>
        <p:nvSpPr>
          <p:cNvPr id="51215"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16" name="Rectangle 16"/>
          <p:cNvSpPr>
            <a:spLocks noChangeArrowheads="1"/>
          </p:cNvSpPr>
          <p:nvPr/>
        </p:nvSpPr>
        <p:spPr bwMode="auto">
          <a:xfrm>
            <a:off x="0" y="695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17" name="Rectangle 17"/>
          <p:cNvSpPr>
            <a:spLocks noChangeArrowheads="1"/>
          </p:cNvSpPr>
          <p:nvPr/>
        </p:nvSpPr>
        <p:spPr bwMode="auto">
          <a:xfrm>
            <a:off x="0" y="13906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18" name="Rectangle 18"/>
          <p:cNvSpPr>
            <a:spLocks noChangeArrowheads="1"/>
          </p:cNvSpPr>
          <p:nvPr/>
        </p:nvSpPr>
        <p:spPr bwMode="auto">
          <a:xfrm>
            <a:off x="0" y="20859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Rectangle 13"/>
          <p:cNvSpPr/>
          <p:nvPr/>
        </p:nvSpPr>
        <p:spPr>
          <a:xfrm>
            <a:off x="609600" y="674367"/>
            <a:ext cx="7467600" cy="830997"/>
          </a:xfrm>
          <a:prstGeom prst="rect">
            <a:avLst/>
          </a:prstGeom>
        </p:spPr>
        <p:txBody>
          <a:bodyPr wrap="square">
            <a:spAutoFit/>
          </a:bodyPr>
          <a:lstStyle/>
          <a:p>
            <a:r>
              <a:rPr lang="en-US" sz="2400" i="1" dirty="0" smtClean="0"/>
              <a:t>µ is the mean score for eighth grade students on the national mathematics assessment test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0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WAIT!!!!</a:t>
            </a:r>
            <a:endParaRPr lang="en-US" dirty="0"/>
          </a:p>
        </p:txBody>
      </p:sp>
      <p:sp>
        <p:nvSpPr>
          <p:cNvPr id="3" name="Content Placeholder 2"/>
          <p:cNvSpPr>
            <a:spLocks noGrp="1"/>
          </p:cNvSpPr>
          <p:nvPr>
            <p:ph sz="quarter" idx="1"/>
          </p:nvPr>
        </p:nvSpPr>
        <p:spPr/>
        <p:txBody>
          <a:bodyPr/>
          <a:lstStyle/>
          <a:p>
            <a:r>
              <a:rPr lang="en-US" dirty="0" smtClean="0"/>
              <a:t>Will this work for ALL cases??????</a:t>
            </a:r>
          </a:p>
          <a:p>
            <a:r>
              <a:rPr lang="en-US" dirty="0" smtClean="0"/>
              <a:t>What about if we don’t know the population standard deviation???????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3029368" cy="655638"/>
          </a:xfrm>
        </p:spPr>
        <p:txBody>
          <a:bodyPr>
            <a:normAutofit fontScale="90000"/>
          </a:bodyPr>
          <a:lstStyle/>
          <a:p>
            <a:r>
              <a:rPr lang="en-US" dirty="0" smtClean="0"/>
              <a:t>Example 2</a:t>
            </a:r>
            <a:endParaRPr lang="en-US" dirty="0"/>
          </a:p>
        </p:txBody>
      </p:sp>
      <p:sp>
        <p:nvSpPr>
          <p:cNvPr id="3" name="Content Placeholder 2"/>
          <p:cNvSpPr>
            <a:spLocks noGrp="1"/>
          </p:cNvSpPr>
          <p:nvPr>
            <p:ph sz="quarter" idx="1"/>
          </p:nvPr>
        </p:nvSpPr>
        <p:spPr>
          <a:xfrm>
            <a:off x="599611" y="1106014"/>
            <a:ext cx="7772400" cy="2590800"/>
          </a:xfrm>
        </p:spPr>
        <p:txBody>
          <a:bodyPr>
            <a:normAutofit/>
          </a:bodyPr>
          <a:lstStyle/>
          <a:p>
            <a:pPr>
              <a:buNone/>
            </a:pPr>
            <a:r>
              <a:rPr lang="en-US" dirty="0" smtClean="0"/>
              <a:t>Home Depot brand light bulbs state on the package “Average Life 1000Hr.”  A class believe this number to be high and tested 60 randomly selected bulbs.  For these 60 bulbs, the average bulb life was 970 hours and the standard deviation was 120 hours.  Is there enough evidence to reject home depots claim?  </a:t>
            </a:r>
            <a:endParaRPr lang="en-US" dirty="0"/>
          </a:p>
        </p:txBody>
      </p:sp>
      <p:sp>
        <p:nvSpPr>
          <p:cNvPr id="8" name="Rectangle 7"/>
          <p:cNvSpPr/>
          <p:nvPr/>
        </p:nvSpPr>
        <p:spPr>
          <a:xfrm>
            <a:off x="838200" y="3808271"/>
            <a:ext cx="6781800" cy="492443"/>
          </a:xfrm>
          <a:prstGeom prst="rect">
            <a:avLst/>
          </a:prstGeom>
        </p:spPr>
        <p:txBody>
          <a:bodyPr wrap="square">
            <a:spAutoFit/>
          </a:bodyPr>
          <a:lstStyle/>
          <a:p>
            <a:r>
              <a:rPr lang="en-US" sz="2600" b="1" dirty="0" smtClean="0"/>
              <a:t>Set </a:t>
            </a:r>
            <a:r>
              <a:rPr lang="en-US" sz="2600" b="1" dirty="0" smtClean="0"/>
              <a:t>up </a:t>
            </a:r>
            <a:r>
              <a:rPr lang="en-US" sz="2600" b="1" dirty="0" smtClean="0"/>
              <a:t>Parameter and Hypotheses:</a:t>
            </a:r>
          </a:p>
        </p:txBody>
      </p:sp>
      <p:graphicFrame>
        <p:nvGraphicFramePr>
          <p:cNvPr id="9" name="Object 8"/>
          <p:cNvGraphicFramePr>
            <a:graphicFrameLocks noChangeAspect="1"/>
          </p:cNvGraphicFramePr>
          <p:nvPr>
            <p:extLst>
              <p:ext uri="{D42A27DB-BD31-4B8C-83A1-F6EECF244321}">
                <p14:modId xmlns:p14="http://schemas.microsoft.com/office/powerpoint/2010/main" val="1818123838"/>
              </p:ext>
            </p:extLst>
          </p:nvPr>
        </p:nvGraphicFramePr>
        <p:xfrm>
          <a:off x="1174731" y="4966907"/>
          <a:ext cx="1727200" cy="457200"/>
        </p:xfrm>
        <a:graphic>
          <a:graphicData uri="http://schemas.openxmlformats.org/presentationml/2006/ole">
            <mc:AlternateContent xmlns:mc="http://schemas.openxmlformats.org/markup-compatibility/2006">
              <mc:Choice xmlns:v="urn:schemas-microsoft-com:vml" Requires="v">
                <p:oleObj spid="_x0000_s2064" name="Equation" r:id="rId3" imgW="863280" imgH="228600" progId="Equation.3">
                  <p:embed/>
                </p:oleObj>
              </mc:Choice>
              <mc:Fallback>
                <p:oleObj name="Equation" r:id="rId3" imgW="8632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4731" y="4966907"/>
                        <a:ext cx="17272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extLst>
              <p:ext uri="{D42A27DB-BD31-4B8C-83A1-F6EECF244321}">
                <p14:modId xmlns:p14="http://schemas.microsoft.com/office/powerpoint/2010/main" val="1143628286"/>
              </p:ext>
            </p:extLst>
          </p:nvPr>
        </p:nvGraphicFramePr>
        <p:xfrm>
          <a:off x="1174731" y="5562600"/>
          <a:ext cx="1752600" cy="431800"/>
        </p:xfrm>
        <a:graphic>
          <a:graphicData uri="http://schemas.openxmlformats.org/presentationml/2006/ole">
            <mc:AlternateContent xmlns:mc="http://schemas.openxmlformats.org/markup-compatibility/2006">
              <mc:Choice xmlns:v="urn:schemas-microsoft-com:vml" Requires="v">
                <p:oleObj spid="_x0000_s2065" name="Equation" r:id="rId5" imgW="876240" imgH="215640" progId="Equation.3">
                  <p:embed/>
                </p:oleObj>
              </mc:Choice>
              <mc:Fallback>
                <p:oleObj name="Equation" r:id="rId5" imgW="87624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4731" y="5562600"/>
                        <a:ext cx="17526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12"/>
          <p:cNvSpPr/>
          <p:nvPr/>
        </p:nvSpPr>
        <p:spPr>
          <a:xfrm>
            <a:off x="1140612" y="4335971"/>
            <a:ext cx="5369740" cy="492443"/>
          </a:xfrm>
          <a:prstGeom prst="rect">
            <a:avLst/>
          </a:prstGeom>
        </p:spPr>
        <p:txBody>
          <a:bodyPr wrap="none">
            <a:spAutoFit/>
          </a:bodyPr>
          <a:lstStyle/>
          <a:p>
            <a:pPr marL="514350" indent="-514350"/>
            <a:r>
              <a:rPr lang="en-US" sz="2600" dirty="0" smtClean="0"/>
              <a:t>µ=average life of Home Depot brand bulbs</a:t>
            </a:r>
            <a:endParaRPr lang="en-US" sz="2600" dirty="0" smtClean="0"/>
          </a:p>
        </p:txBody>
      </p:sp>
      <p:sp>
        <p:nvSpPr>
          <p:cNvPr id="10" name="Rectangle 9"/>
          <p:cNvSpPr/>
          <p:nvPr/>
        </p:nvSpPr>
        <p:spPr>
          <a:xfrm>
            <a:off x="5296558" y="4966907"/>
            <a:ext cx="1561442" cy="492443"/>
          </a:xfrm>
          <a:prstGeom prst="rect">
            <a:avLst/>
          </a:prstGeom>
        </p:spPr>
        <p:txBody>
          <a:bodyPr wrap="square">
            <a:spAutoFit/>
          </a:bodyPr>
          <a:lstStyle/>
          <a:p>
            <a:pPr marL="514350" indent="-514350"/>
            <a:r>
              <a:rPr lang="el-GR" sz="2600" dirty="0" smtClean="0">
                <a:latin typeface="Times New Roman" panose="02020603050405020304" pitchFamily="18" charset="0"/>
                <a:cs typeface="Times New Roman" panose="02020603050405020304" pitchFamily="18" charset="0"/>
              </a:rPr>
              <a:t>α</a:t>
            </a:r>
            <a:r>
              <a:rPr lang="en-US" sz="2600" dirty="0" smtClean="0">
                <a:latin typeface="Times New Roman" panose="02020603050405020304" pitchFamily="18" charset="0"/>
                <a:cs typeface="Times New Roman" panose="02020603050405020304" pitchFamily="18" charset="0"/>
              </a:rPr>
              <a:t>= 0.05</a:t>
            </a:r>
            <a:endParaRPr 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33400" y="304800"/>
            <a:ext cx="1678601" cy="492443"/>
          </a:xfrm>
          <a:prstGeom prst="rect">
            <a:avLst/>
          </a:prstGeom>
        </p:spPr>
        <p:txBody>
          <a:bodyPr wrap="none">
            <a:spAutoFit/>
          </a:bodyPr>
          <a:lstStyle/>
          <a:p>
            <a:pPr marL="514350" indent="-514350"/>
            <a:r>
              <a:rPr lang="en-US" sz="2600" dirty="0" smtClean="0"/>
              <a:t>Test Statistic</a:t>
            </a:r>
          </a:p>
        </p:txBody>
      </p:sp>
      <p:sp>
        <p:nvSpPr>
          <p:cNvPr id="14" name="Rectangle 13"/>
          <p:cNvSpPr/>
          <p:nvPr/>
        </p:nvSpPr>
        <p:spPr>
          <a:xfrm>
            <a:off x="533400" y="790546"/>
            <a:ext cx="8314199" cy="892552"/>
          </a:xfrm>
          <a:prstGeom prst="rect">
            <a:avLst/>
          </a:prstGeom>
        </p:spPr>
        <p:txBody>
          <a:bodyPr wrap="none">
            <a:spAutoFit/>
          </a:bodyPr>
          <a:lstStyle/>
          <a:p>
            <a:pPr marL="514350" indent="-514350">
              <a:buFont typeface="Arial" panose="020B0604020202020204" pitchFamily="34" charset="0"/>
              <a:buChar char="•"/>
            </a:pPr>
            <a:r>
              <a:rPr lang="en-US" sz="2600" dirty="0" smtClean="0"/>
              <a:t>We determine this </a:t>
            </a:r>
            <a:r>
              <a:rPr lang="en-US" sz="2600" dirty="0" smtClean="0"/>
              <a:t>by the parameter and </a:t>
            </a:r>
            <a:r>
              <a:rPr lang="en-US" sz="2600" dirty="0" smtClean="0"/>
              <a:t>conditions</a:t>
            </a:r>
          </a:p>
          <a:p>
            <a:pPr marL="514350" indent="-514350">
              <a:buFont typeface="Arial" panose="020B0604020202020204" pitchFamily="34" charset="0"/>
              <a:buChar char="•"/>
            </a:pPr>
            <a:r>
              <a:rPr lang="en-US" sz="2600" dirty="0" smtClean="0"/>
              <a:t>Since we don’t know sigma what would we use in place of it????</a:t>
            </a:r>
            <a:endParaRPr lang="en-US" sz="2600" dirty="0" smtClean="0"/>
          </a:p>
        </p:txBody>
      </p:sp>
      <p:graphicFrame>
        <p:nvGraphicFramePr>
          <p:cNvPr id="3074" name="Object 2"/>
          <p:cNvGraphicFramePr>
            <a:graphicFrameLocks noChangeAspect="1"/>
          </p:cNvGraphicFramePr>
          <p:nvPr>
            <p:extLst>
              <p:ext uri="{D42A27DB-BD31-4B8C-83A1-F6EECF244321}">
                <p14:modId xmlns:p14="http://schemas.microsoft.com/office/powerpoint/2010/main" val="3091879834"/>
              </p:ext>
            </p:extLst>
          </p:nvPr>
        </p:nvGraphicFramePr>
        <p:xfrm>
          <a:off x="3200400" y="1981200"/>
          <a:ext cx="2438400" cy="2195773"/>
        </p:xfrm>
        <a:graphic>
          <a:graphicData uri="http://schemas.openxmlformats.org/presentationml/2006/ole">
            <mc:AlternateContent xmlns:mc="http://schemas.openxmlformats.org/markup-compatibility/2006">
              <mc:Choice xmlns:v="urn:schemas-microsoft-com:vml" Requires="v">
                <p:oleObj spid="_x0000_s3080" name="Equation" r:id="rId3" imgW="596880" imgH="609480" progId="Equation.3">
                  <p:embed/>
                </p:oleObj>
              </mc:Choice>
              <mc:Fallback>
                <p:oleObj name="Equation" r:id="rId3" imgW="596880" imgH="609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1981200"/>
                        <a:ext cx="2438400" cy="2195773"/>
                      </a:xfrm>
                      <a:prstGeom prst="rect">
                        <a:avLst/>
                      </a:prstGeom>
                      <a:noFill/>
                      <a:extLst/>
                    </p:spPr>
                  </p:pic>
                </p:oleObj>
              </mc:Fallback>
            </mc:AlternateContent>
          </a:graphicData>
        </a:graphic>
      </p:graphicFrame>
      <p:sp>
        <p:nvSpPr>
          <p:cNvPr id="24" name="Rectangle 23"/>
          <p:cNvSpPr/>
          <p:nvPr/>
        </p:nvSpPr>
        <p:spPr>
          <a:xfrm>
            <a:off x="990600" y="4512479"/>
            <a:ext cx="5025415" cy="492443"/>
          </a:xfrm>
          <a:prstGeom prst="rect">
            <a:avLst/>
          </a:prstGeom>
        </p:spPr>
        <p:txBody>
          <a:bodyPr wrap="none">
            <a:spAutoFit/>
          </a:bodyPr>
          <a:lstStyle/>
          <a:p>
            <a:pPr marL="514350" indent="-514350"/>
            <a:r>
              <a:rPr lang="en-US" sz="2600" dirty="0" smtClean="0"/>
              <a:t>**** Remember use </a:t>
            </a:r>
            <a:r>
              <a:rPr lang="en-US" sz="2600" dirty="0" smtClean="0"/>
              <a:t>z if sigma is known</a:t>
            </a:r>
          </a:p>
        </p:txBody>
      </p:sp>
      <p:sp>
        <p:nvSpPr>
          <p:cNvPr id="9" name="Rectangle 8"/>
          <p:cNvSpPr/>
          <p:nvPr/>
        </p:nvSpPr>
        <p:spPr>
          <a:xfrm>
            <a:off x="1000836" y="5257800"/>
            <a:ext cx="7043147" cy="1292662"/>
          </a:xfrm>
          <a:prstGeom prst="rect">
            <a:avLst/>
          </a:prstGeom>
        </p:spPr>
        <p:txBody>
          <a:bodyPr wrap="none">
            <a:spAutoFit/>
          </a:bodyPr>
          <a:lstStyle/>
          <a:p>
            <a:pPr marL="514350" indent="-514350"/>
            <a:r>
              <a:rPr lang="en-US" sz="2600" dirty="0" smtClean="0"/>
              <a:t>To calculate the p-value we use the t-distribution </a:t>
            </a:r>
          </a:p>
          <a:p>
            <a:pPr marL="514350" indent="-514350"/>
            <a:r>
              <a:rPr lang="en-US" sz="2600" dirty="0" smtClean="0"/>
              <a:t>(it’s </a:t>
            </a:r>
            <a:r>
              <a:rPr lang="en-US" sz="2600" dirty="0" err="1" smtClean="0"/>
              <a:t>tcdf</a:t>
            </a:r>
            <a:r>
              <a:rPr lang="en-US" sz="2600" dirty="0" smtClean="0"/>
              <a:t> in the calculator).</a:t>
            </a:r>
          </a:p>
          <a:p>
            <a:pPr marL="514350" indent="-514350"/>
            <a:r>
              <a:rPr lang="en-US" sz="2600" dirty="0" smtClean="0"/>
              <a:t>Don’t forget you need degrees of freedom to calculate it.</a:t>
            </a:r>
            <a:endParaRPr 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0" y="381000"/>
            <a:ext cx="6858000" cy="492443"/>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600" b="1" noProof="0" dirty="0" smtClean="0"/>
              <a:t>Problem 2 continued….</a:t>
            </a:r>
            <a:r>
              <a:rPr kumimoji="0" lang="en-US" sz="2600" b="1" i="0" u="none" strike="noStrike" kern="1200" cap="none" spc="0" normalizeH="0" noProof="0" dirty="0" smtClean="0">
                <a:ln>
                  <a:noFill/>
                </a:ln>
                <a:solidFill>
                  <a:schemeClr val="tx1"/>
                </a:solidFill>
                <a:effectLst/>
                <a:uLnTx/>
                <a:uFillTx/>
                <a:latin typeface="+mn-lt"/>
                <a:ea typeface="+mn-ea"/>
                <a:cs typeface="+mn-cs"/>
              </a:rPr>
              <a:t>Test </a:t>
            </a:r>
            <a:r>
              <a:rPr kumimoji="0" lang="en-US" sz="2600" b="1" i="0" u="none" strike="noStrike" kern="1200" cap="none" spc="0" normalizeH="0" noProof="0" dirty="0" smtClean="0">
                <a:ln>
                  <a:noFill/>
                </a:ln>
                <a:solidFill>
                  <a:schemeClr val="tx1"/>
                </a:solidFill>
                <a:effectLst/>
                <a:uLnTx/>
                <a:uFillTx/>
                <a:latin typeface="+mn-lt"/>
                <a:ea typeface="+mn-ea"/>
                <a:cs typeface="+mn-cs"/>
              </a:rPr>
              <a:t>Statistic</a:t>
            </a:r>
            <a:endParaRPr kumimoji="0" lang="en-US" sz="26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028" name="Object 4"/>
          <p:cNvGraphicFramePr>
            <a:graphicFrameLocks noChangeAspect="1"/>
          </p:cNvGraphicFramePr>
          <p:nvPr/>
        </p:nvGraphicFramePr>
        <p:xfrm>
          <a:off x="1358900" y="1066800"/>
          <a:ext cx="1276350" cy="1149350"/>
        </p:xfrm>
        <a:graphic>
          <a:graphicData uri="http://schemas.openxmlformats.org/presentationml/2006/ole">
            <mc:AlternateContent xmlns:mc="http://schemas.openxmlformats.org/markup-compatibility/2006">
              <mc:Choice xmlns:v="urn:schemas-microsoft-com:vml" Requires="v">
                <p:oleObj spid="_x0000_s1058" name="Equation" r:id="rId3" imgW="596880" imgH="609480" progId="Equation.3">
                  <p:embed/>
                </p:oleObj>
              </mc:Choice>
              <mc:Fallback>
                <p:oleObj name="Equation" r:id="rId3" imgW="596880" imgH="60948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8900" y="1066800"/>
                        <a:ext cx="1276350" cy="1149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2590800" y="1066800"/>
          <a:ext cx="1792287" cy="1149350"/>
        </p:xfrm>
        <a:graphic>
          <a:graphicData uri="http://schemas.openxmlformats.org/presentationml/2006/ole">
            <mc:AlternateContent xmlns:mc="http://schemas.openxmlformats.org/markup-compatibility/2006">
              <mc:Choice xmlns:v="urn:schemas-microsoft-com:vml" Requires="v">
                <p:oleObj spid="_x0000_s1059" name="Equation" r:id="rId5" imgW="838080" imgH="609480" progId="Equation.3">
                  <p:embed/>
                </p:oleObj>
              </mc:Choice>
              <mc:Fallback>
                <p:oleObj name="Equation" r:id="rId5" imgW="838080" imgH="60948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1066800"/>
                        <a:ext cx="1792287" cy="1149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6"/>
          <p:cNvGraphicFramePr>
            <a:graphicFrameLocks noChangeAspect="1"/>
          </p:cNvGraphicFramePr>
          <p:nvPr/>
        </p:nvGraphicFramePr>
        <p:xfrm>
          <a:off x="4419600" y="1295400"/>
          <a:ext cx="1276350" cy="334963"/>
        </p:xfrm>
        <a:graphic>
          <a:graphicData uri="http://schemas.openxmlformats.org/presentationml/2006/ole">
            <mc:AlternateContent xmlns:mc="http://schemas.openxmlformats.org/markup-compatibility/2006">
              <mc:Choice xmlns:v="urn:schemas-microsoft-com:vml" Requires="v">
                <p:oleObj spid="_x0000_s1060" name="Equation" r:id="rId7" imgW="596880" imgH="177480" progId="Equation.3">
                  <p:embed/>
                </p:oleObj>
              </mc:Choice>
              <mc:Fallback>
                <p:oleObj name="Equation" r:id="rId7" imgW="596880" imgH="17748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9600" y="1295400"/>
                        <a:ext cx="1276350"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Content Placeholder 2"/>
          <p:cNvSpPr txBox="1">
            <a:spLocks/>
          </p:cNvSpPr>
          <p:nvPr/>
        </p:nvSpPr>
        <p:spPr>
          <a:xfrm>
            <a:off x="914400" y="2286000"/>
            <a:ext cx="7162800" cy="9906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Based on the data, we found a test statistic of -1.936.  How likely is it to get that value?</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Rectangle 16"/>
          <p:cNvSpPr/>
          <p:nvPr/>
        </p:nvSpPr>
        <p:spPr>
          <a:xfrm>
            <a:off x="304800" y="3124200"/>
            <a:ext cx="8458200" cy="492443"/>
          </a:xfrm>
          <a:prstGeom prst="rect">
            <a:avLst/>
          </a:prstGeom>
        </p:spPr>
        <p:txBody>
          <a:bodyPr wrap="square">
            <a:spAutoFit/>
          </a:bodyPr>
          <a:lstStyle/>
          <a:p>
            <a:pPr marL="514350" indent="-514350"/>
            <a:r>
              <a:rPr lang="en-US" sz="2600" b="1" dirty="0" smtClean="0"/>
              <a:t>Make </a:t>
            </a:r>
            <a:r>
              <a:rPr lang="en-US" sz="2600" b="1" dirty="0" smtClean="0"/>
              <a:t>a decision to reject/fail to reject based on p-values</a:t>
            </a:r>
          </a:p>
        </p:txBody>
      </p:sp>
      <p:graphicFrame>
        <p:nvGraphicFramePr>
          <p:cNvPr id="1031" name="Object 7"/>
          <p:cNvGraphicFramePr>
            <a:graphicFrameLocks noChangeAspect="1"/>
          </p:cNvGraphicFramePr>
          <p:nvPr>
            <p:extLst>
              <p:ext uri="{D42A27DB-BD31-4B8C-83A1-F6EECF244321}">
                <p14:modId xmlns:p14="http://schemas.microsoft.com/office/powerpoint/2010/main" val="306271118"/>
              </p:ext>
            </p:extLst>
          </p:nvPr>
        </p:nvGraphicFramePr>
        <p:xfrm>
          <a:off x="1697831" y="3763271"/>
          <a:ext cx="1874837" cy="382587"/>
        </p:xfrm>
        <a:graphic>
          <a:graphicData uri="http://schemas.openxmlformats.org/presentationml/2006/ole">
            <mc:AlternateContent xmlns:mc="http://schemas.openxmlformats.org/markup-compatibility/2006">
              <mc:Choice xmlns:v="urn:schemas-microsoft-com:vml" Requires="v">
                <p:oleObj spid="_x0000_s1061" name="Equation" r:id="rId9" imgW="876240" imgH="203040" progId="Equation.3">
                  <p:embed/>
                </p:oleObj>
              </mc:Choice>
              <mc:Fallback>
                <p:oleObj name="Equation" r:id="rId9" imgW="876240" imgH="20304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97831" y="3763271"/>
                        <a:ext cx="1874837"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2" name="Object 8"/>
          <p:cNvGraphicFramePr>
            <a:graphicFrameLocks noChangeAspect="1"/>
          </p:cNvGraphicFramePr>
          <p:nvPr>
            <p:extLst>
              <p:ext uri="{D42A27DB-BD31-4B8C-83A1-F6EECF244321}">
                <p14:modId xmlns:p14="http://schemas.microsoft.com/office/powerpoint/2010/main" val="3830165885"/>
              </p:ext>
            </p:extLst>
          </p:nvPr>
        </p:nvGraphicFramePr>
        <p:xfrm>
          <a:off x="3535730" y="3764756"/>
          <a:ext cx="1058862" cy="334962"/>
        </p:xfrm>
        <a:graphic>
          <a:graphicData uri="http://schemas.openxmlformats.org/presentationml/2006/ole">
            <mc:AlternateContent xmlns:mc="http://schemas.openxmlformats.org/markup-compatibility/2006">
              <mc:Choice xmlns:v="urn:schemas-microsoft-com:vml" Requires="v">
                <p:oleObj spid="_x0000_s1062" name="Equation" r:id="rId11" imgW="495000" imgH="177480" progId="Equation.3">
                  <p:embed/>
                </p:oleObj>
              </mc:Choice>
              <mc:Fallback>
                <p:oleObj name="Equation" r:id="rId11" imgW="495000" imgH="17748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35730" y="3764756"/>
                        <a:ext cx="1058862" cy="334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Content Placeholder 2"/>
          <p:cNvSpPr txBox="1">
            <a:spLocks/>
          </p:cNvSpPr>
          <p:nvPr/>
        </p:nvSpPr>
        <p:spPr>
          <a:xfrm>
            <a:off x="304800" y="4292486"/>
            <a:ext cx="8229600" cy="990600"/>
          </a:xfrm>
          <a:prstGeom prst="rect">
            <a:avLst/>
          </a:prstGeom>
        </p:spPr>
        <p:txBody>
          <a:bodyPr vert="horz">
            <a:normAutofit fontScale="92500" lnSpcReduction="200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Remember</a:t>
            </a:r>
            <a:r>
              <a:rPr lang="en-US" sz="2600" dirty="0" smtClean="0"/>
              <a:t>: This means t</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here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is a 2.88% chance of getting a test statistic</a:t>
            </a:r>
            <a:r>
              <a:rPr kumimoji="0" lang="en-US" sz="2600" b="0" i="0" u="none" strike="noStrike" kern="1200" cap="none" spc="0" normalizeH="0" noProof="0" dirty="0" smtClean="0">
                <a:ln>
                  <a:noFill/>
                </a:ln>
                <a:solidFill>
                  <a:schemeClr val="tx1"/>
                </a:solidFill>
                <a:effectLst/>
                <a:uLnTx/>
                <a:uFillTx/>
                <a:latin typeface="+mn-lt"/>
                <a:ea typeface="+mn-ea"/>
                <a:cs typeface="+mn-cs"/>
              </a:rPr>
              <a:t> less than or equal to the one we got if the actual life of the bulbs is 1000 hours.</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23" name="TextBox 22"/>
          <p:cNvSpPr txBox="1"/>
          <p:nvPr/>
        </p:nvSpPr>
        <p:spPr>
          <a:xfrm>
            <a:off x="322997" y="3673613"/>
            <a:ext cx="1828800" cy="461665"/>
          </a:xfrm>
          <a:prstGeom prst="rect">
            <a:avLst/>
          </a:prstGeom>
          <a:noFill/>
        </p:spPr>
        <p:txBody>
          <a:bodyPr wrap="square" rtlCol="0">
            <a:spAutoFit/>
          </a:bodyPr>
          <a:lstStyle/>
          <a:p>
            <a:r>
              <a:rPr lang="en-US" sz="2400" b="1" dirty="0" smtClean="0"/>
              <a:t>P-value</a:t>
            </a:r>
            <a:endParaRPr lang="en-US" sz="2400" b="1" dirty="0"/>
          </a:p>
        </p:txBody>
      </p:sp>
      <p:sp>
        <p:nvSpPr>
          <p:cNvPr id="15" name="Rectangle 14"/>
          <p:cNvSpPr/>
          <p:nvPr/>
        </p:nvSpPr>
        <p:spPr>
          <a:xfrm>
            <a:off x="304800" y="5281135"/>
            <a:ext cx="6629400" cy="492443"/>
          </a:xfrm>
          <a:prstGeom prst="rect">
            <a:avLst/>
          </a:prstGeom>
        </p:spPr>
        <p:txBody>
          <a:bodyPr wrap="square">
            <a:spAutoFit/>
          </a:bodyPr>
          <a:lstStyle/>
          <a:p>
            <a:pPr marL="514350" indent="-514350"/>
            <a:r>
              <a:rPr lang="en-US" sz="2600" b="1" u="sng" dirty="0" smtClean="0"/>
              <a:t>Decision: </a:t>
            </a:r>
            <a:r>
              <a:rPr lang="en-US" sz="2600" b="1" dirty="0" smtClean="0"/>
              <a:t>Reject the null since .0288 &lt; .05</a:t>
            </a:r>
          </a:p>
        </p:txBody>
      </p:sp>
      <p:sp>
        <p:nvSpPr>
          <p:cNvPr id="18" name="Rectangle 17"/>
          <p:cNvSpPr/>
          <p:nvPr/>
        </p:nvSpPr>
        <p:spPr>
          <a:xfrm>
            <a:off x="495300" y="5638800"/>
            <a:ext cx="7239000" cy="892552"/>
          </a:xfrm>
          <a:prstGeom prst="rect">
            <a:avLst/>
          </a:prstGeom>
        </p:spPr>
        <p:txBody>
          <a:bodyPr wrap="square">
            <a:spAutoFit/>
          </a:bodyPr>
          <a:lstStyle/>
          <a:p>
            <a:pPr marL="514350" indent="-514350"/>
            <a:r>
              <a:rPr lang="en-US" sz="2600" dirty="0" smtClean="0"/>
              <a:t>It appears that Home Depot’s claim is false, the mean life of the light bulbs is not 1000 hours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3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2" grpId="0"/>
      <p:bldP spid="23" grpId="0"/>
      <p:bldP spid="15" grpId="0"/>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434</TotalTime>
  <Words>673</Words>
  <Application>Microsoft Office PowerPoint</Application>
  <PresentationFormat>On-screen Show (4:3)</PresentationFormat>
  <Paragraphs>58</Paragraphs>
  <Slides>11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vt:lpstr>
      <vt:lpstr>Calibri</vt:lpstr>
      <vt:lpstr>Franklin Gothic Book</vt:lpstr>
      <vt:lpstr>Perpetua</vt:lpstr>
      <vt:lpstr>Times New Roman</vt:lpstr>
      <vt:lpstr>Wingdings 2</vt:lpstr>
      <vt:lpstr>Equity</vt:lpstr>
      <vt:lpstr>Equation</vt:lpstr>
      <vt:lpstr>Hypothesis Testing for means</vt:lpstr>
      <vt:lpstr>Goal of HT</vt:lpstr>
      <vt:lpstr>Recall</vt:lpstr>
      <vt:lpstr>Example 1</vt:lpstr>
      <vt:lpstr>Example 1: Ctd</vt:lpstr>
      <vt:lpstr>BUT WAIT!!!!</vt:lpstr>
      <vt:lpstr>Example 2</vt:lpstr>
      <vt:lpstr>PowerPoint Presentation</vt:lpstr>
      <vt:lpstr>PowerPoint Presentation</vt:lpstr>
      <vt:lpstr>Example 3</vt:lpstr>
      <vt:lpstr>2 Tail test: Example 4</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 Testing</dc:title>
  <dc:creator>WCPSS</dc:creator>
  <cp:lastModifiedBy>Angela Stabler</cp:lastModifiedBy>
  <cp:revision>48</cp:revision>
  <dcterms:created xsi:type="dcterms:W3CDTF">2010-04-05T16:34:58Z</dcterms:created>
  <dcterms:modified xsi:type="dcterms:W3CDTF">2017-02-15T21:06:41Z</dcterms:modified>
</cp:coreProperties>
</file>