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handoutMasterIdLst>
    <p:handoutMasterId r:id="rId11"/>
  </p:handoutMasterIdLst>
  <p:sldIdLst>
    <p:sldId id="256" r:id="rId2"/>
    <p:sldId id="273" r:id="rId3"/>
    <p:sldId id="274" r:id="rId4"/>
    <p:sldId id="275" r:id="rId5"/>
    <p:sldId id="276" r:id="rId6"/>
    <p:sldId id="277" r:id="rId7"/>
    <p:sldId id="278" r:id="rId8"/>
    <p:sldId id="279" r:id="rId9"/>
    <p:sldId id="280" r:id="rId10"/>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B8C0B1A6-EF1D-4A1D-B4E2-00832E665A74}" type="datetimeFigureOut">
              <a:rPr lang="en-US" smtClean="0"/>
              <a:pPr/>
              <a:t>2/6/2017</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E422D954-12FE-4A94-AE71-B96959ED6DCB}" type="slidenum">
              <a:rPr lang="en-US" smtClean="0"/>
              <a:pPr/>
              <a:t>‹#›</a:t>
            </a:fld>
            <a:endParaRPr lang="en-US"/>
          </a:p>
        </p:txBody>
      </p:sp>
    </p:spTree>
    <p:extLst>
      <p:ext uri="{BB962C8B-B14F-4D97-AF65-F5344CB8AC3E}">
        <p14:creationId xmlns:p14="http://schemas.microsoft.com/office/powerpoint/2010/main" val="32839120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98A792-9225-46E9-A801-1129A63001FF}" type="datetimeFigureOut">
              <a:rPr lang="en-US" smtClean="0"/>
              <a:pPr/>
              <a:t>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63092ED-BEA9-4D89-9D17-96B54159E96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98A792-9225-46E9-A801-1129A63001FF}"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092ED-BEA9-4D89-9D17-96B54159E96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98A792-9225-46E9-A801-1129A63001FF}" type="datetimeFigureOut">
              <a:rPr lang="en-US" smtClean="0"/>
              <a:pPr/>
              <a:t>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63092ED-BEA9-4D89-9D17-96B54159E9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98A792-9225-46E9-A801-1129A63001FF}"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092ED-BEA9-4D89-9D17-96B54159E96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98A792-9225-46E9-A801-1129A63001FF}" type="datetimeFigureOut">
              <a:rPr lang="en-US" smtClean="0"/>
              <a:pPr/>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092ED-BEA9-4D89-9D17-96B54159E96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98A792-9225-46E9-A801-1129A63001FF}" type="datetimeFigureOut">
              <a:rPr lang="en-US" smtClean="0"/>
              <a:pPr/>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8A792-9225-46E9-A801-1129A63001FF}" type="datetimeFigureOut">
              <a:rPr lang="en-US" smtClean="0"/>
              <a:pPr/>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092ED-BEA9-4D89-9D17-96B54159E9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98A792-9225-46E9-A801-1129A63001FF}"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092ED-BEA9-4D89-9D17-96B54159E96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98A792-9225-46E9-A801-1129A63001FF}" type="datetimeFigureOut">
              <a:rPr lang="en-US" smtClean="0"/>
              <a:pPr/>
              <a:t>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63092ED-BEA9-4D89-9D17-96B54159E96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98A792-9225-46E9-A801-1129A63001FF}" type="datetimeFigureOut">
              <a:rPr lang="en-US" smtClean="0"/>
              <a:pPr/>
              <a:t>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63092ED-BEA9-4D89-9D17-96B54159E9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11.e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 Id="rId1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11.emf"/><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 Id="rId1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5.bin"/><Relationship Id="rId5" Type="http://schemas.openxmlformats.org/officeDocument/2006/relationships/image" Target="../media/image11.emf"/><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EQ: When is a result statistically significant?</a:t>
            </a:r>
            <a:endParaRPr lang="en-US" dirty="0"/>
          </a:p>
        </p:txBody>
      </p:sp>
      <p:sp>
        <p:nvSpPr>
          <p:cNvPr id="2" name="Title 1"/>
          <p:cNvSpPr>
            <a:spLocks noGrp="1"/>
          </p:cNvSpPr>
          <p:nvPr>
            <p:ph type="ctrTitle"/>
          </p:nvPr>
        </p:nvSpPr>
        <p:spPr/>
        <p:txBody>
          <a:bodyPr/>
          <a:lstStyle/>
          <a:p>
            <a:r>
              <a:rPr lang="en-US" dirty="0" smtClean="0"/>
              <a:t>Hypothesis Testing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for Proportions</a:t>
            </a:r>
            <a:endParaRPr lang="en-US" dirty="0"/>
          </a:p>
        </p:txBody>
      </p:sp>
      <p:sp>
        <p:nvSpPr>
          <p:cNvPr id="4" name="Rectangle 3"/>
          <p:cNvSpPr/>
          <p:nvPr/>
        </p:nvSpPr>
        <p:spPr>
          <a:xfrm>
            <a:off x="3200400" y="1524000"/>
            <a:ext cx="3755067" cy="492443"/>
          </a:xfrm>
          <a:prstGeom prst="rect">
            <a:avLst/>
          </a:prstGeom>
        </p:spPr>
        <p:txBody>
          <a:bodyPr wrap="none">
            <a:spAutoFit/>
          </a:bodyPr>
          <a:lstStyle/>
          <a:p>
            <a:pPr marL="514350" indent="-514350"/>
            <a:r>
              <a:rPr lang="en-US" sz="2600" b="1" dirty="0" smtClean="0"/>
              <a:t>For 1 sample proportions</a:t>
            </a:r>
          </a:p>
        </p:txBody>
      </p:sp>
      <p:sp>
        <p:nvSpPr>
          <p:cNvPr id="6" name="Rectangle 5"/>
          <p:cNvSpPr/>
          <p:nvPr/>
        </p:nvSpPr>
        <p:spPr>
          <a:xfrm>
            <a:off x="1676400" y="3429000"/>
            <a:ext cx="1750800" cy="492443"/>
          </a:xfrm>
          <a:prstGeom prst="rect">
            <a:avLst/>
          </a:prstGeom>
        </p:spPr>
        <p:txBody>
          <a:bodyPr wrap="none">
            <a:spAutoFit/>
          </a:bodyPr>
          <a:lstStyle/>
          <a:p>
            <a:pPr marL="514350" indent="-514350"/>
            <a:r>
              <a:rPr lang="en-US" sz="2600" b="1" dirty="0"/>
              <a:t>C</a:t>
            </a:r>
            <a:r>
              <a:rPr lang="en-US" sz="2600" b="1" dirty="0" smtClean="0"/>
              <a:t>onditions</a:t>
            </a:r>
          </a:p>
        </p:txBody>
      </p:sp>
      <p:sp>
        <p:nvSpPr>
          <p:cNvPr id="7" name="Rectangle 6"/>
          <p:cNvSpPr/>
          <p:nvPr/>
        </p:nvSpPr>
        <p:spPr>
          <a:xfrm>
            <a:off x="3048000" y="3886200"/>
            <a:ext cx="3033203" cy="1292662"/>
          </a:xfrm>
          <a:prstGeom prst="rect">
            <a:avLst/>
          </a:prstGeom>
        </p:spPr>
        <p:txBody>
          <a:bodyPr wrap="none">
            <a:spAutoFit/>
          </a:bodyPr>
          <a:lstStyle/>
          <a:p>
            <a:pPr marL="514350" indent="-514350">
              <a:buAutoNum type="arabicPeriod"/>
            </a:pPr>
            <a:r>
              <a:rPr lang="en-US" sz="2600" dirty="0" smtClean="0"/>
              <a:t>SRS</a:t>
            </a:r>
          </a:p>
          <a:p>
            <a:pPr marL="514350" indent="-514350">
              <a:buAutoNum type="arabicPeriod"/>
            </a:pPr>
            <a:r>
              <a:rPr lang="en-US" sz="2600" dirty="0" smtClean="0"/>
              <a:t>Population &gt; 10n</a:t>
            </a:r>
          </a:p>
          <a:p>
            <a:pPr marL="514350" indent="-514350">
              <a:buAutoNum type="arabicPeriod"/>
            </a:pPr>
            <a:r>
              <a:rPr lang="en-US" sz="2600" dirty="0" err="1"/>
              <a:t>n</a:t>
            </a:r>
            <a:r>
              <a:rPr lang="en-US" sz="2600" dirty="0" err="1" smtClean="0"/>
              <a:t>p</a:t>
            </a:r>
            <a:r>
              <a:rPr lang="en-US" sz="2600" dirty="0" smtClean="0"/>
              <a:t> and n(1-p) &gt; 10</a:t>
            </a:r>
          </a:p>
        </p:txBody>
      </p:sp>
      <p:sp>
        <p:nvSpPr>
          <p:cNvPr id="8" name="Rectangle 7"/>
          <p:cNvSpPr/>
          <p:nvPr/>
        </p:nvSpPr>
        <p:spPr>
          <a:xfrm>
            <a:off x="1295400" y="1524000"/>
            <a:ext cx="1935594" cy="492443"/>
          </a:xfrm>
          <a:prstGeom prst="rect">
            <a:avLst/>
          </a:prstGeom>
        </p:spPr>
        <p:txBody>
          <a:bodyPr wrap="none">
            <a:spAutoFit/>
          </a:bodyPr>
          <a:lstStyle/>
          <a:p>
            <a:pPr marL="514350" indent="-514350"/>
            <a:r>
              <a:rPr lang="en-US" sz="2600" b="1" dirty="0" smtClean="0"/>
              <a:t>Test Statistic</a:t>
            </a:r>
          </a:p>
        </p:txBody>
      </p:sp>
      <p:sp>
        <p:nvSpPr>
          <p:cNvPr id="9" name="Rectangle 8"/>
          <p:cNvSpPr/>
          <p:nvPr/>
        </p:nvSpPr>
        <p:spPr>
          <a:xfrm>
            <a:off x="1828800" y="5334000"/>
            <a:ext cx="5122877" cy="492443"/>
          </a:xfrm>
          <a:prstGeom prst="rect">
            <a:avLst/>
          </a:prstGeom>
        </p:spPr>
        <p:txBody>
          <a:bodyPr wrap="none">
            <a:spAutoFit/>
          </a:bodyPr>
          <a:lstStyle/>
          <a:p>
            <a:pPr marL="514350" indent="-514350"/>
            <a:r>
              <a:rPr lang="en-US" sz="2600" dirty="0" smtClean="0"/>
              <a:t>For confidence intervals use p-hat, not p!</a:t>
            </a:r>
          </a:p>
        </p:txBody>
      </p:sp>
      <p:graphicFrame>
        <p:nvGraphicFramePr>
          <p:cNvPr id="54275" name="Object 3"/>
          <p:cNvGraphicFramePr>
            <a:graphicFrameLocks noChangeAspect="1"/>
          </p:cNvGraphicFramePr>
          <p:nvPr/>
        </p:nvGraphicFramePr>
        <p:xfrm>
          <a:off x="3124200" y="1981200"/>
          <a:ext cx="1987550" cy="1334109"/>
        </p:xfrm>
        <a:graphic>
          <a:graphicData uri="http://schemas.openxmlformats.org/presentationml/2006/ole">
            <mc:AlternateContent xmlns:mc="http://schemas.openxmlformats.org/markup-compatibility/2006">
              <mc:Choice xmlns:v="urn:schemas-microsoft-com:vml" Requires="v">
                <p:oleObj spid="_x0000_s54276" name="Equation" r:id="rId3" imgW="927000" imgH="622080" progId="Equation.3">
                  <p:embed/>
                </p:oleObj>
              </mc:Choice>
              <mc:Fallback>
                <p:oleObj name="Equation" r:id="rId3" imgW="927000" imgH="6220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981200"/>
                        <a:ext cx="1987550" cy="133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Rectangle 9"/>
          <p:cNvSpPr/>
          <p:nvPr/>
        </p:nvSpPr>
        <p:spPr>
          <a:xfrm>
            <a:off x="1828800" y="5715000"/>
            <a:ext cx="4110484" cy="492443"/>
          </a:xfrm>
          <a:prstGeom prst="rect">
            <a:avLst/>
          </a:prstGeom>
        </p:spPr>
        <p:txBody>
          <a:bodyPr wrap="none">
            <a:spAutoFit/>
          </a:bodyPr>
          <a:lstStyle/>
          <a:p>
            <a:pPr marL="514350" indent="-514350"/>
            <a:r>
              <a:rPr lang="en-US" sz="2600" dirty="0" smtClean="0"/>
              <a:t>To find the p-value use </a:t>
            </a:r>
            <a:r>
              <a:rPr lang="en-US" sz="2600" dirty="0" err="1" smtClean="0"/>
              <a:t>normcdf</a:t>
            </a:r>
            <a:r>
              <a:rPr lang="en-US" sz="2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81000"/>
            <a:ext cx="8077200" cy="1631216"/>
          </a:xfrm>
          <a:prstGeom prst="rect">
            <a:avLst/>
          </a:prstGeom>
        </p:spPr>
        <p:txBody>
          <a:bodyPr wrap="square">
            <a:spAutoFit/>
          </a:bodyPr>
          <a:lstStyle/>
          <a:p>
            <a:r>
              <a:rPr lang="en-US" sz="2000" dirty="0" smtClean="0"/>
              <a:t>In the book, Life in America’s Small Cities, GS Thomas reports that in 1990, 22.1% of all 16-19 year olds in Key West, Florida were high school dropouts. In 1995, a random sample of 193 people in this Key West age group showed 32 were dropouts. Does this indicate the proportion of high school dropouts in Key West is less than 22.1% Test at 5% significance.</a:t>
            </a:r>
            <a:endParaRPr lang="en-US" sz="2000" dirty="0"/>
          </a:p>
        </p:txBody>
      </p:sp>
      <p:sp>
        <p:nvSpPr>
          <p:cNvPr id="5" name="Rectangle 4"/>
          <p:cNvSpPr/>
          <p:nvPr/>
        </p:nvSpPr>
        <p:spPr>
          <a:xfrm>
            <a:off x="457200" y="1905000"/>
            <a:ext cx="3181768" cy="492443"/>
          </a:xfrm>
          <a:prstGeom prst="rect">
            <a:avLst/>
          </a:prstGeom>
        </p:spPr>
        <p:txBody>
          <a:bodyPr wrap="none">
            <a:spAutoFit/>
          </a:bodyPr>
          <a:lstStyle/>
          <a:p>
            <a:pPr marL="514350" indent="-514350"/>
            <a:r>
              <a:rPr lang="en-US" sz="2600" b="1" dirty="0" smtClean="0"/>
              <a:t>1. Set up Hypotheses:</a:t>
            </a:r>
          </a:p>
        </p:txBody>
      </p:sp>
      <p:graphicFrame>
        <p:nvGraphicFramePr>
          <p:cNvPr id="6" name="Object 5"/>
          <p:cNvGraphicFramePr>
            <a:graphicFrameLocks noChangeAspect="1"/>
          </p:cNvGraphicFramePr>
          <p:nvPr/>
        </p:nvGraphicFramePr>
        <p:xfrm>
          <a:off x="1409700" y="2438400"/>
          <a:ext cx="1651000" cy="457200"/>
        </p:xfrm>
        <a:graphic>
          <a:graphicData uri="http://schemas.openxmlformats.org/presentationml/2006/ole">
            <mc:AlternateContent xmlns:mc="http://schemas.openxmlformats.org/markup-compatibility/2006">
              <mc:Choice xmlns:v="urn:schemas-microsoft-com:vml" Requires="v">
                <p:oleObj spid="_x0000_s55307" name="Equation" r:id="rId3" imgW="825480" imgH="228600" progId="Equation.3">
                  <p:embed/>
                </p:oleObj>
              </mc:Choice>
              <mc:Fallback>
                <p:oleObj name="Equation" r:id="rId3" imgW="8254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700" y="2438400"/>
                        <a:ext cx="1651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3810000" y="2438400"/>
          <a:ext cx="1676400" cy="431800"/>
        </p:xfrm>
        <a:graphic>
          <a:graphicData uri="http://schemas.openxmlformats.org/presentationml/2006/ole">
            <mc:AlternateContent xmlns:mc="http://schemas.openxmlformats.org/markup-compatibility/2006">
              <mc:Choice xmlns:v="urn:schemas-microsoft-com:vml" Requires="v">
                <p:oleObj spid="_x0000_s55308" name="Equation" r:id="rId5" imgW="838080" imgH="215640" progId="Equation.3">
                  <p:embed/>
                </p:oleObj>
              </mc:Choice>
              <mc:Fallback>
                <p:oleObj name="Equation" r:id="rId5" imgW="8380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438400"/>
                        <a:ext cx="1676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2"/>
          <p:cNvSpPr txBox="1">
            <a:spLocks/>
          </p:cNvSpPr>
          <p:nvPr/>
        </p:nvSpPr>
        <p:spPr>
          <a:xfrm>
            <a:off x="457200" y="2971800"/>
            <a:ext cx="34290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b="1" dirty="0" smtClean="0"/>
              <a:t>2</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1" i="0" u="none" strike="noStrike" kern="1200" cap="none" spc="0" normalizeH="0" noProof="0" dirty="0" smtClean="0">
                <a:ln>
                  <a:noFill/>
                </a:ln>
                <a:solidFill>
                  <a:schemeClr val="tx1"/>
                </a:solidFill>
                <a:effectLst/>
                <a:uLnTx/>
                <a:uFillTx/>
                <a:latin typeface="+mn-lt"/>
                <a:ea typeface="+mn-ea"/>
                <a:cs typeface="+mn-cs"/>
              </a:rPr>
              <a:t> Test Statistic</a:t>
            </a:r>
            <a:endParaRPr kumimoji="0" lang="en-US" sz="2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 name="Object 5"/>
          <p:cNvGraphicFramePr>
            <a:graphicFrameLocks noChangeAspect="1"/>
          </p:cNvGraphicFramePr>
          <p:nvPr/>
        </p:nvGraphicFramePr>
        <p:xfrm>
          <a:off x="3276600" y="5181600"/>
          <a:ext cx="2252662" cy="1173162"/>
        </p:xfrm>
        <a:graphic>
          <a:graphicData uri="http://schemas.openxmlformats.org/presentationml/2006/ole">
            <mc:AlternateContent xmlns:mc="http://schemas.openxmlformats.org/markup-compatibility/2006">
              <mc:Choice xmlns:v="urn:schemas-microsoft-com:vml" Requires="v">
                <p:oleObj spid="_x0000_s55309" name="Equation" r:id="rId7" imgW="1054080" imgH="622080" progId="Equation.3">
                  <p:embed/>
                </p:oleObj>
              </mc:Choice>
              <mc:Fallback>
                <p:oleObj name="Equation" r:id="rId7" imgW="1054080" imgH="6220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5181600"/>
                        <a:ext cx="2252662" cy="1173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6"/>
          <p:cNvGraphicFramePr>
            <a:graphicFrameLocks noChangeAspect="1"/>
          </p:cNvGraphicFramePr>
          <p:nvPr/>
        </p:nvGraphicFramePr>
        <p:xfrm>
          <a:off x="5638800" y="5410200"/>
          <a:ext cx="1276350" cy="334963"/>
        </p:xfrm>
        <a:graphic>
          <a:graphicData uri="http://schemas.openxmlformats.org/presentationml/2006/ole">
            <mc:AlternateContent xmlns:mc="http://schemas.openxmlformats.org/markup-compatibility/2006">
              <mc:Choice xmlns:v="urn:schemas-microsoft-com:vml" Requires="v">
                <p:oleObj spid="_x0000_s55310" name="Equation" r:id="rId9" imgW="596880" imgH="177480" progId="Equation.3">
                  <p:embed/>
                </p:oleObj>
              </mc:Choice>
              <mc:Fallback>
                <p:oleObj name="Equation" r:id="rId9" imgW="596880" imgH="177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5410200"/>
                        <a:ext cx="127635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1447800" y="3429000"/>
            <a:ext cx="2475806" cy="492443"/>
          </a:xfrm>
          <a:prstGeom prst="rect">
            <a:avLst/>
          </a:prstGeom>
          <a:noFill/>
        </p:spPr>
        <p:txBody>
          <a:bodyPr wrap="none" rtlCol="0">
            <a:spAutoFit/>
          </a:bodyPr>
          <a:lstStyle/>
          <a:p>
            <a:r>
              <a:rPr lang="en-US" sz="2600" dirty="0" smtClean="0"/>
              <a:t>1 proportion z-test</a:t>
            </a:r>
            <a:endParaRPr lang="en-US" sz="2600" dirty="0"/>
          </a:p>
        </p:txBody>
      </p:sp>
      <p:sp>
        <p:nvSpPr>
          <p:cNvPr id="27" name="TextBox 26"/>
          <p:cNvSpPr txBox="1"/>
          <p:nvPr/>
        </p:nvSpPr>
        <p:spPr>
          <a:xfrm>
            <a:off x="1447800" y="3886200"/>
            <a:ext cx="1666931" cy="492443"/>
          </a:xfrm>
          <a:prstGeom prst="rect">
            <a:avLst/>
          </a:prstGeom>
          <a:noFill/>
        </p:spPr>
        <p:txBody>
          <a:bodyPr wrap="none" rtlCol="0">
            <a:spAutoFit/>
          </a:bodyPr>
          <a:lstStyle/>
          <a:p>
            <a:r>
              <a:rPr lang="en-US" sz="2600" dirty="0" smtClean="0"/>
              <a:t>Conditions: </a:t>
            </a:r>
            <a:endParaRPr lang="en-US" sz="2600" dirty="0"/>
          </a:p>
        </p:txBody>
      </p:sp>
      <p:sp>
        <p:nvSpPr>
          <p:cNvPr id="28" name="TextBox 27"/>
          <p:cNvSpPr txBox="1"/>
          <p:nvPr/>
        </p:nvSpPr>
        <p:spPr>
          <a:xfrm>
            <a:off x="2895600" y="3886200"/>
            <a:ext cx="737702" cy="492443"/>
          </a:xfrm>
          <a:prstGeom prst="rect">
            <a:avLst/>
          </a:prstGeom>
          <a:noFill/>
        </p:spPr>
        <p:txBody>
          <a:bodyPr wrap="none" rtlCol="0">
            <a:spAutoFit/>
          </a:bodyPr>
          <a:lstStyle/>
          <a:p>
            <a:r>
              <a:rPr lang="en-US" sz="2600" dirty="0" smtClean="0"/>
              <a:t>SRS </a:t>
            </a:r>
            <a:endParaRPr lang="en-US" sz="2600" dirty="0"/>
          </a:p>
        </p:txBody>
      </p:sp>
      <p:sp>
        <p:nvSpPr>
          <p:cNvPr id="29" name="TextBox 28"/>
          <p:cNvSpPr txBox="1"/>
          <p:nvPr/>
        </p:nvSpPr>
        <p:spPr>
          <a:xfrm>
            <a:off x="3733800" y="3886200"/>
            <a:ext cx="1723036" cy="492443"/>
          </a:xfrm>
          <a:prstGeom prst="rect">
            <a:avLst/>
          </a:prstGeom>
          <a:noFill/>
        </p:spPr>
        <p:txBody>
          <a:bodyPr wrap="none" rtlCol="0">
            <a:spAutoFit/>
          </a:bodyPr>
          <a:lstStyle/>
          <a:p>
            <a:r>
              <a:rPr lang="en-US" sz="2600" dirty="0" smtClean="0"/>
              <a:t>Pop &gt; 1,930</a:t>
            </a:r>
            <a:endParaRPr lang="en-US" sz="2600" dirty="0"/>
          </a:p>
        </p:txBody>
      </p:sp>
      <p:sp>
        <p:nvSpPr>
          <p:cNvPr id="30" name="TextBox 29"/>
          <p:cNvSpPr txBox="1"/>
          <p:nvPr/>
        </p:nvSpPr>
        <p:spPr>
          <a:xfrm>
            <a:off x="5562600" y="3810000"/>
            <a:ext cx="2409634" cy="892552"/>
          </a:xfrm>
          <a:prstGeom prst="rect">
            <a:avLst/>
          </a:prstGeom>
          <a:noFill/>
        </p:spPr>
        <p:txBody>
          <a:bodyPr wrap="none" rtlCol="0">
            <a:spAutoFit/>
          </a:bodyPr>
          <a:lstStyle/>
          <a:p>
            <a:r>
              <a:rPr lang="en-US" sz="2600" dirty="0" smtClean="0"/>
              <a:t>193(.221) = 42.7</a:t>
            </a:r>
          </a:p>
          <a:p>
            <a:r>
              <a:rPr lang="en-US" sz="2600" dirty="0" smtClean="0"/>
              <a:t>193(.779) =150.3</a:t>
            </a:r>
            <a:endParaRPr lang="en-US" sz="2600" dirty="0"/>
          </a:p>
        </p:txBody>
      </p:sp>
      <p:graphicFrame>
        <p:nvGraphicFramePr>
          <p:cNvPr id="55305" name="Object 9"/>
          <p:cNvGraphicFramePr>
            <a:graphicFrameLocks noChangeAspect="1"/>
          </p:cNvGraphicFramePr>
          <p:nvPr/>
        </p:nvGraphicFramePr>
        <p:xfrm>
          <a:off x="7924800" y="4038600"/>
          <a:ext cx="609600" cy="355600"/>
        </p:xfrm>
        <a:graphic>
          <a:graphicData uri="http://schemas.openxmlformats.org/presentationml/2006/ole">
            <mc:AlternateContent xmlns:mc="http://schemas.openxmlformats.org/markup-compatibility/2006">
              <mc:Choice xmlns:v="urn:schemas-microsoft-com:vml" Requires="v">
                <p:oleObj spid="_x0000_s55311" name="Equation" r:id="rId11" imgW="304560" imgH="177480" progId="Equation.3">
                  <p:embed/>
                </p:oleObj>
              </mc:Choice>
              <mc:Fallback>
                <p:oleObj name="Equation" r:id="rId11" imgW="304560" imgH="17748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24800" y="4038600"/>
                        <a:ext cx="609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6" name="Object 10"/>
          <p:cNvGraphicFramePr>
            <a:graphicFrameLocks noChangeAspect="1"/>
          </p:cNvGraphicFramePr>
          <p:nvPr/>
        </p:nvGraphicFramePr>
        <p:xfrm>
          <a:off x="1447800" y="5181600"/>
          <a:ext cx="1702837" cy="1143000"/>
        </p:xfrm>
        <a:graphic>
          <a:graphicData uri="http://schemas.openxmlformats.org/presentationml/2006/ole">
            <mc:AlternateContent xmlns:mc="http://schemas.openxmlformats.org/markup-compatibility/2006">
              <mc:Choice xmlns:v="urn:schemas-microsoft-com:vml" Requires="v">
                <p:oleObj spid="_x0000_s55312" name="Equation" r:id="rId13" imgW="927000" imgH="622080" progId="Equation.3">
                  <p:embed/>
                </p:oleObj>
              </mc:Choice>
              <mc:Fallback>
                <p:oleObj name="Equation" r:id="rId13" imgW="927000" imgH="622080" progId="Equation.3">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7800" y="5181600"/>
                        <a:ext cx="17028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3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458200" cy="492443"/>
          </a:xfrm>
          <a:prstGeom prst="rect">
            <a:avLst/>
          </a:prstGeom>
        </p:spPr>
        <p:txBody>
          <a:bodyPr wrap="square">
            <a:spAutoFit/>
          </a:bodyPr>
          <a:lstStyle/>
          <a:p>
            <a:pPr marL="514350" indent="-514350"/>
            <a:r>
              <a:rPr lang="en-US" sz="2600" b="1" dirty="0" smtClean="0"/>
              <a:t>3. Make a decision to reject/fail to reject based on p-values</a:t>
            </a:r>
          </a:p>
        </p:txBody>
      </p:sp>
      <p:graphicFrame>
        <p:nvGraphicFramePr>
          <p:cNvPr id="5" name="Object 7"/>
          <p:cNvGraphicFramePr>
            <a:graphicFrameLocks noChangeAspect="1"/>
          </p:cNvGraphicFramePr>
          <p:nvPr/>
        </p:nvGraphicFramePr>
        <p:xfrm>
          <a:off x="5307013" y="1066800"/>
          <a:ext cx="1928812" cy="382588"/>
        </p:xfrm>
        <a:graphic>
          <a:graphicData uri="http://schemas.openxmlformats.org/presentationml/2006/ole">
            <mc:AlternateContent xmlns:mc="http://schemas.openxmlformats.org/markup-compatibility/2006">
              <mc:Choice xmlns:v="urn:schemas-microsoft-com:vml" Requires="v">
                <p:oleObj spid="_x0000_s56324" name="Equation" r:id="rId3" imgW="901440" imgH="203040" progId="Equation.3">
                  <p:embed/>
                </p:oleObj>
              </mc:Choice>
              <mc:Fallback>
                <p:oleObj name="Equation" r:id="rId3" imgW="9014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7013" y="1066800"/>
                        <a:ext cx="19288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4"/>
          <p:cNvPicPr>
            <a:picLocks noChangeAspect="1" noChangeArrowheads="1"/>
          </p:cNvPicPr>
          <p:nvPr/>
        </p:nvPicPr>
        <p:blipFill>
          <a:blip r:embed="rId5" cstate="print"/>
          <a:srcRect/>
          <a:stretch>
            <a:fillRect/>
          </a:stretch>
        </p:blipFill>
        <p:spPr bwMode="auto">
          <a:xfrm>
            <a:off x="1219200" y="1066800"/>
            <a:ext cx="3962400" cy="1520825"/>
          </a:xfrm>
          <a:prstGeom prst="rect">
            <a:avLst/>
          </a:prstGeom>
          <a:noFill/>
          <a:ln w="9525">
            <a:noFill/>
            <a:miter lim="800000"/>
            <a:headEnd/>
            <a:tailEnd/>
          </a:ln>
        </p:spPr>
      </p:pic>
      <p:graphicFrame>
        <p:nvGraphicFramePr>
          <p:cNvPr id="7" name="Object 8"/>
          <p:cNvGraphicFramePr>
            <a:graphicFrameLocks noChangeAspect="1"/>
          </p:cNvGraphicFramePr>
          <p:nvPr/>
        </p:nvGraphicFramePr>
        <p:xfrm>
          <a:off x="7148513" y="1066800"/>
          <a:ext cx="1087437" cy="334963"/>
        </p:xfrm>
        <a:graphic>
          <a:graphicData uri="http://schemas.openxmlformats.org/presentationml/2006/ole">
            <mc:AlternateContent xmlns:mc="http://schemas.openxmlformats.org/markup-compatibility/2006">
              <mc:Choice xmlns:v="urn:schemas-microsoft-com:vml" Requires="v">
                <p:oleObj spid="_x0000_s56325" name="Equation" r:id="rId6" imgW="507960" imgH="177480" progId="Equation.3">
                  <p:embed/>
                </p:oleObj>
              </mc:Choice>
              <mc:Fallback>
                <p:oleObj name="Equation" r:id="rId6" imgW="507960" imgH="177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48513" y="1066800"/>
                        <a:ext cx="1087437"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reeform 7"/>
          <p:cNvSpPr/>
          <p:nvPr/>
        </p:nvSpPr>
        <p:spPr>
          <a:xfrm>
            <a:off x="1586948" y="2037522"/>
            <a:ext cx="768626" cy="397565"/>
          </a:xfrm>
          <a:custGeom>
            <a:avLst/>
            <a:gdLst>
              <a:gd name="connsiteX0" fmla="*/ 768626 w 768626"/>
              <a:gd name="connsiteY0" fmla="*/ 397565 h 397565"/>
              <a:gd name="connsiteX1" fmla="*/ 768626 w 768626"/>
              <a:gd name="connsiteY1" fmla="*/ 0 h 397565"/>
              <a:gd name="connsiteX2" fmla="*/ 543339 w 768626"/>
              <a:gd name="connsiteY2" fmla="*/ 185530 h 397565"/>
              <a:gd name="connsiteX3" fmla="*/ 304800 w 768626"/>
              <a:gd name="connsiteY3" fmla="*/ 318052 h 397565"/>
              <a:gd name="connsiteX4" fmla="*/ 0 w 768626"/>
              <a:gd name="connsiteY4" fmla="*/ 384313 h 397565"/>
              <a:gd name="connsiteX5" fmla="*/ 768626 w 768626"/>
              <a:gd name="connsiteY5" fmla="*/ 397565 h 39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26" h="397565">
                <a:moveTo>
                  <a:pt x="768626" y="397565"/>
                </a:moveTo>
                <a:lnTo>
                  <a:pt x="768626" y="0"/>
                </a:lnTo>
                <a:lnTo>
                  <a:pt x="543339" y="185530"/>
                </a:lnTo>
                <a:lnTo>
                  <a:pt x="304800" y="318052"/>
                </a:lnTo>
                <a:lnTo>
                  <a:pt x="0" y="384313"/>
                </a:lnTo>
                <a:lnTo>
                  <a:pt x="768626" y="39756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6400" y="1676400"/>
            <a:ext cx="2534155" cy="892552"/>
          </a:xfrm>
          <a:prstGeom prst="rect">
            <a:avLst/>
          </a:prstGeom>
          <a:noFill/>
        </p:spPr>
        <p:txBody>
          <a:bodyPr wrap="none" rtlCol="0">
            <a:spAutoFit/>
          </a:bodyPr>
          <a:lstStyle/>
          <a:p>
            <a:r>
              <a:rPr lang="en-US" sz="2600" dirty="0" smtClean="0"/>
              <a:t>Since .0327 &lt; .05, </a:t>
            </a:r>
          </a:p>
          <a:p>
            <a:r>
              <a:rPr lang="en-US" sz="2600" dirty="0" smtClean="0"/>
              <a:t>Reject the null</a:t>
            </a:r>
            <a:endParaRPr lang="en-US" sz="2600" dirty="0"/>
          </a:p>
        </p:txBody>
      </p:sp>
      <p:sp>
        <p:nvSpPr>
          <p:cNvPr id="10" name="Rectangle 9"/>
          <p:cNvSpPr/>
          <p:nvPr/>
        </p:nvSpPr>
        <p:spPr>
          <a:xfrm>
            <a:off x="381000" y="2971800"/>
            <a:ext cx="8458200" cy="492443"/>
          </a:xfrm>
          <a:prstGeom prst="rect">
            <a:avLst/>
          </a:prstGeom>
        </p:spPr>
        <p:txBody>
          <a:bodyPr wrap="square">
            <a:spAutoFit/>
          </a:bodyPr>
          <a:lstStyle/>
          <a:p>
            <a:pPr marL="514350" indent="-514350"/>
            <a:r>
              <a:rPr lang="en-US" sz="2600" b="1" dirty="0" smtClean="0"/>
              <a:t>4. Interpret</a:t>
            </a:r>
          </a:p>
        </p:txBody>
      </p:sp>
      <p:sp>
        <p:nvSpPr>
          <p:cNvPr id="12" name="TextBox 11"/>
          <p:cNvSpPr txBox="1"/>
          <p:nvPr/>
        </p:nvSpPr>
        <p:spPr>
          <a:xfrm>
            <a:off x="1066800" y="3429000"/>
            <a:ext cx="7620000" cy="1292662"/>
          </a:xfrm>
          <a:prstGeom prst="rect">
            <a:avLst/>
          </a:prstGeom>
          <a:noFill/>
        </p:spPr>
        <p:txBody>
          <a:bodyPr wrap="square" rtlCol="0">
            <a:spAutoFit/>
          </a:bodyPr>
          <a:lstStyle/>
          <a:p>
            <a:r>
              <a:rPr lang="en-US" sz="2600" dirty="0" smtClean="0"/>
              <a:t>There is not enough evidence to find that the percent of dropouts in Key West is 22.1%.  The percent appears to be lower.</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8001000" cy="1938992"/>
          </a:xfrm>
          <a:prstGeom prst="rect">
            <a:avLst/>
          </a:prstGeom>
          <a:noFill/>
        </p:spPr>
        <p:txBody>
          <a:bodyPr wrap="square" rtlCol="0">
            <a:spAutoFit/>
          </a:bodyPr>
          <a:lstStyle/>
          <a:p>
            <a:r>
              <a:rPr lang="en-US" sz="2000" dirty="0" smtClean="0"/>
              <a:t>In Computer Studies of the Humanities and Verbal Behavior, D </a:t>
            </a:r>
            <a:r>
              <a:rPr lang="en-US" sz="2000" dirty="0" err="1" smtClean="0"/>
              <a:t>Wishart</a:t>
            </a:r>
            <a:r>
              <a:rPr lang="en-US" sz="2000" dirty="0" smtClean="0"/>
              <a:t> and SV Leach found that 21.4% of passages in Plato’s Dialogues follow a particular syllable pattern. An owner of an antiquities store in Athens claims to have a manuscript that is a part of Dialogues.  A random sample of 493 passages from the manuscript showed that 136 exhibited Plato’s syllable pattern. Do the data indicate this manuscript is part of Plato’s Dialogues?</a:t>
            </a:r>
            <a:endParaRPr lang="en-US" sz="2000" dirty="0"/>
          </a:p>
        </p:txBody>
      </p:sp>
      <p:sp>
        <p:nvSpPr>
          <p:cNvPr id="6" name="Rectangle 5"/>
          <p:cNvSpPr/>
          <p:nvPr/>
        </p:nvSpPr>
        <p:spPr>
          <a:xfrm>
            <a:off x="571500" y="2133600"/>
            <a:ext cx="2227982" cy="492443"/>
          </a:xfrm>
          <a:prstGeom prst="rect">
            <a:avLst/>
          </a:prstGeom>
        </p:spPr>
        <p:txBody>
          <a:bodyPr wrap="none">
            <a:spAutoFit/>
          </a:bodyPr>
          <a:lstStyle/>
          <a:p>
            <a:pPr marL="514350" indent="-514350"/>
            <a:r>
              <a:rPr lang="en-US" sz="2600" b="1" dirty="0" smtClean="0"/>
              <a:t>1. Hypotheses:</a:t>
            </a:r>
          </a:p>
        </p:txBody>
      </p:sp>
      <p:graphicFrame>
        <p:nvGraphicFramePr>
          <p:cNvPr id="7" name="Object 6"/>
          <p:cNvGraphicFramePr>
            <a:graphicFrameLocks noChangeAspect="1"/>
          </p:cNvGraphicFramePr>
          <p:nvPr/>
        </p:nvGraphicFramePr>
        <p:xfrm>
          <a:off x="1511300" y="2667000"/>
          <a:ext cx="1676400" cy="457200"/>
        </p:xfrm>
        <a:graphic>
          <a:graphicData uri="http://schemas.openxmlformats.org/presentationml/2006/ole">
            <mc:AlternateContent xmlns:mc="http://schemas.openxmlformats.org/markup-compatibility/2006">
              <mc:Choice xmlns:v="urn:schemas-microsoft-com:vml" Requires="v">
                <p:oleObj spid="_x0000_s57353" name="Equation" r:id="rId3" imgW="838080" imgH="228600" progId="Equation.3">
                  <p:embed/>
                </p:oleObj>
              </mc:Choice>
              <mc:Fallback>
                <p:oleObj name="Equation" r:id="rId3" imgW="838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1300" y="2667000"/>
                        <a:ext cx="1676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3911600" y="2667000"/>
          <a:ext cx="1701800" cy="431800"/>
        </p:xfrm>
        <a:graphic>
          <a:graphicData uri="http://schemas.openxmlformats.org/presentationml/2006/ole">
            <mc:AlternateContent xmlns:mc="http://schemas.openxmlformats.org/markup-compatibility/2006">
              <mc:Choice xmlns:v="urn:schemas-microsoft-com:vml" Requires="v">
                <p:oleObj spid="_x0000_s57354" name="Equation" r:id="rId5" imgW="850680" imgH="215640" progId="Equation.3">
                  <p:embed/>
                </p:oleObj>
              </mc:Choice>
              <mc:Fallback>
                <p:oleObj name="Equation" r:id="rId5" imgW="8506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1600" y="2667000"/>
                        <a:ext cx="17018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2"/>
          <p:cNvSpPr txBox="1">
            <a:spLocks/>
          </p:cNvSpPr>
          <p:nvPr/>
        </p:nvSpPr>
        <p:spPr>
          <a:xfrm>
            <a:off x="571500" y="3200400"/>
            <a:ext cx="34290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b="1" dirty="0" smtClean="0"/>
              <a:t>2</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1" i="0" u="none" strike="noStrike" kern="1200" cap="none" spc="0" normalizeH="0" noProof="0" dirty="0" smtClean="0">
                <a:ln>
                  <a:noFill/>
                </a:ln>
                <a:solidFill>
                  <a:schemeClr val="tx1"/>
                </a:solidFill>
                <a:effectLst/>
                <a:uLnTx/>
                <a:uFillTx/>
                <a:latin typeface="+mn-lt"/>
                <a:ea typeface="+mn-ea"/>
                <a:cs typeface="+mn-cs"/>
              </a:rPr>
              <a:t> Test Statistic</a:t>
            </a:r>
            <a:endParaRPr kumimoji="0" lang="en-US" sz="2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Object 5"/>
          <p:cNvGraphicFramePr>
            <a:graphicFrameLocks noChangeAspect="1"/>
          </p:cNvGraphicFramePr>
          <p:nvPr/>
        </p:nvGraphicFramePr>
        <p:xfrm>
          <a:off x="3378200" y="5410200"/>
          <a:ext cx="2279650" cy="1173163"/>
        </p:xfrm>
        <a:graphic>
          <a:graphicData uri="http://schemas.openxmlformats.org/presentationml/2006/ole">
            <mc:AlternateContent xmlns:mc="http://schemas.openxmlformats.org/markup-compatibility/2006">
              <mc:Choice xmlns:v="urn:schemas-microsoft-com:vml" Requires="v">
                <p:oleObj spid="_x0000_s57355" name="Equation" r:id="rId7" imgW="1066680" imgH="622080" progId="Equation.3">
                  <p:embed/>
                </p:oleObj>
              </mc:Choice>
              <mc:Fallback>
                <p:oleObj name="Equation" r:id="rId7" imgW="1066680" imgH="6220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78200" y="5410200"/>
                        <a:ext cx="2279650"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6"/>
          <p:cNvGraphicFramePr>
            <a:graphicFrameLocks noChangeAspect="1"/>
          </p:cNvGraphicFramePr>
          <p:nvPr/>
        </p:nvGraphicFramePr>
        <p:xfrm>
          <a:off x="5846763" y="5638800"/>
          <a:ext cx="1087437" cy="334963"/>
        </p:xfrm>
        <a:graphic>
          <a:graphicData uri="http://schemas.openxmlformats.org/presentationml/2006/ole">
            <mc:AlternateContent xmlns:mc="http://schemas.openxmlformats.org/markup-compatibility/2006">
              <mc:Choice xmlns:v="urn:schemas-microsoft-com:vml" Requires="v">
                <p:oleObj spid="_x0000_s57356" name="Equation" r:id="rId9" imgW="507960" imgH="177480" progId="Equation.3">
                  <p:embed/>
                </p:oleObj>
              </mc:Choice>
              <mc:Fallback>
                <p:oleObj name="Equation" r:id="rId9" imgW="507960" imgH="177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46763" y="5638800"/>
                        <a:ext cx="1087437"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1562100" y="3657600"/>
            <a:ext cx="2475806" cy="492443"/>
          </a:xfrm>
          <a:prstGeom prst="rect">
            <a:avLst/>
          </a:prstGeom>
          <a:noFill/>
        </p:spPr>
        <p:txBody>
          <a:bodyPr wrap="none" rtlCol="0">
            <a:spAutoFit/>
          </a:bodyPr>
          <a:lstStyle/>
          <a:p>
            <a:r>
              <a:rPr lang="en-US" sz="2600" dirty="0" smtClean="0"/>
              <a:t>1 proportion z-test</a:t>
            </a:r>
            <a:endParaRPr lang="en-US" sz="2600" dirty="0"/>
          </a:p>
        </p:txBody>
      </p:sp>
      <p:sp>
        <p:nvSpPr>
          <p:cNvPr id="14" name="TextBox 13"/>
          <p:cNvSpPr txBox="1"/>
          <p:nvPr/>
        </p:nvSpPr>
        <p:spPr>
          <a:xfrm>
            <a:off x="1562100" y="4114800"/>
            <a:ext cx="1666931" cy="492443"/>
          </a:xfrm>
          <a:prstGeom prst="rect">
            <a:avLst/>
          </a:prstGeom>
          <a:noFill/>
        </p:spPr>
        <p:txBody>
          <a:bodyPr wrap="none" rtlCol="0">
            <a:spAutoFit/>
          </a:bodyPr>
          <a:lstStyle/>
          <a:p>
            <a:r>
              <a:rPr lang="en-US" sz="2600" dirty="0" smtClean="0"/>
              <a:t>Conditions: </a:t>
            </a:r>
            <a:endParaRPr lang="en-US" sz="2600" dirty="0"/>
          </a:p>
        </p:txBody>
      </p:sp>
      <p:sp>
        <p:nvSpPr>
          <p:cNvPr id="15" name="TextBox 14"/>
          <p:cNvSpPr txBox="1"/>
          <p:nvPr/>
        </p:nvSpPr>
        <p:spPr>
          <a:xfrm>
            <a:off x="3009900" y="4114800"/>
            <a:ext cx="737702" cy="492443"/>
          </a:xfrm>
          <a:prstGeom prst="rect">
            <a:avLst/>
          </a:prstGeom>
          <a:noFill/>
        </p:spPr>
        <p:txBody>
          <a:bodyPr wrap="none" rtlCol="0">
            <a:spAutoFit/>
          </a:bodyPr>
          <a:lstStyle/>
          <a:p>
            <a:r>
              <a:rPr lang="en-US" sz="2600" dirty="0" smtClean="0"/>
              <a:t>SRS </a:t>
            </a:r>
            <a:endParaRPr lang="en-US" sz="2600" dirty="0"/>
          </a:p>
        </p:txBody>
      </p:sp>
      <p:sp>
        <p:nvSpPr>
          <p:cNvPr id="16" name="TextBox 15"/>
          <p:cNvSpPr txBox="1"/>
          <p:nvPr/>
        </p:nvSpPr>
        <p:spPr>
          <a:xfrm>
            <a:off x="3848100" y="4114800"/>
            <a:ext cx="1723036" cy="492443"/>
          </a:xfrm>
          <a:prstGeom prst="rect">
            <a:avLst/>
          </a:prstGeom>
          <a:noFill/>
        </p:spPr>
        <p:txBody>
          <a:bodyPr wrap="none" rtlCol="0">
            <a:spAutoFit/>
          </a:bodyPr>
          <a:lstStyle/>
          <a:p>
            <a:r>
              <a:rPr lang="en-US" sz="2600" dirty="0" smtClean="0"/>
              <a:t>Pop &gt; 4,930</a:t>
            </a:r>
            <a:endParaRPr lang="en-US" sz="2600" dirty="0"/>
          </a:p>
        </p:txBody>
      </p:sp>
      <p:sp>
        <p:nvSpPr>
          <p:cNvPr id="17" name="TextBox 16"/>
          <p:cNvSpPr txBox="1"/>
          <p:nvPr/>
        </p:nvSpPr>
        <p:spPr>
          <a:xfrm>
            <a:off x="5676900" y="4038600"/>
            <a:ext cx="2257349" cy="892552"/>
          </a:xfrm>
          <a:prstGeom prst="rect">
            <a:avLst/>
          </a:prstGeom>
          <a:noFill/>
        </p:spPr>
        <p:txBody>
          <a:bodyPr wrap="none" rtlCol="0">
            <a:spAutoFit/>
          </a:bodyPr>
          <a:lstStyle/>
          <a:p>
            <a:r>
              <a:rPr lang="en-US" sz="2600" dirty="0" smtClean="0"/>
              <a:t>493(.214) = 106</a:t>
            </a:r>
          </a:p>
          <a:p>
            <a:r>
              <a:rPr lang="en-US" sz="2600" dirty="0" smtClean="0"/>
              <a:t>493(.786) = 387</a:t>
            </a:r>
            <a:endParaRPr lang="en-US" sz="2600" dirty="0"/>
          </a:p>
        </p:txBody>
      </p:sp>
      <p:graphicFrame>
        <p:nvGraphicFramePr>
          <p:cNvPr id="18" name="Object 9"/>
          <p:cNvGraphicFramePr>
            <a:graphicFrameLocks noChangeAspect="1"/>
          </p:cNvGraphicFramePr>
          <p:nvPr/>
        </p:nvGraphicFramePr>
        <p:xfrm>
          <a:off x="8039100" y="4267200"/>
          <a:ext cx="609600" cy="355600"/>
        </p:xfrm>
        <a:graphic>
          <a:graphicData uri="http://schemas.openxmlformats.org/presentationml/2006/ole">
            <mc:AlternateContent xmlns:mc="http://schemas.openxmlformats.org/markup-compatibility/2006">
              <mc:Choice xmlns:v="urn:schemas-microsoft-com:vml" Requires="v">
                <p:oleObj spid="_x0000_s57357" name="Equation" r:id="rId11" imgW="304560" imgH="177480" progId="Equation.3">
                  <p:embed/>
                </p:oleObj>
              </mc:Choice>
              <mc:Fallback>
                <p:oleObj name="Equation" r:id="rId11" imgW="304560" imgH="17748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39100" y="4267200"/>
                        <a:ext cx="609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52" name="Object 8"/>
          <p:cNvGraphicFramePr>
            <a:graphicFrameLocks noChangeAspect="1"/>
          </p:cNvGraphicFramePr>
          <p:nvPr/>
        </p:nvGraphicFramePr>
        <p:xfrm>
          <a:off x="1600200" y="5410200"/>
          <a:ext cx="1589314" cy="1066800"/>
        </p:xfrm>
        <a:graphic>
          <a:graphicData uri="http://schemas.openxmlformats.org/presentationml/2006/ole">
            <mc:AlternateContent xmlns:mc="http://schemas.openxmlformats.org/markup-compatibility/2006">
              <mc:Choice xmlns:v="urn:schemas-microsoft-com:vml" Requires="v">
                <p:oleObj spid="_x0000_s57358" name="Equation" r:id="rId13" imgW="927000" imgH="622080" progId="Equation.3">
                  <p:embed/>
                </p:oleObj>
              </mc:Choice>
              <mc:Fallback>
                <p:oleObj name="Equation" r:id="rId13" imgW="927000" imgH="622080" progId="Equation.3">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0200" y="5410200"/>
                        <a:ext cx="158931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458200" cy="492443"/>
          </a:xfrm>
          <a:prstGeom prst="rect">
            <a:avLst/>
          </a:prstGeom>
        </p:spPr>
        <p:txBody>
          <a:bodyPr wrap="square">
            <a:spAutoFit/>
          </a:bodyPr>
          <a:lstStyle/>
          <a:p>
            <a:pPr marL="514350" indent="-514350"/>
            <a:r>
              <a:rPr lang="en-US" sz="2600" b="1" dirty="0" smtClean="0"/>
              <a:t>3. Make a decision to reject/fail to reject based on p-values</a:t>
            </a:r>
          </a:p>
        </p:txBody>
      </p:sp>
      <p:graphicFrame>
        <p:nvGraphicFramePr>
          <p:cNvPr id="5" name="Object 7"/>
          <p:cNvGraphicFramePr>
            <a:graphicFrameLocks noChangeAspect="1"/>
          </p:cNvGraphicFramePr>
          <p:nvPr/>
        </p:nvGraphicFramePr>
        <p:xfrm>
          <a:off x="1447800" y="2895600"/>
          <a:ext cx="3368675" cy="382588"/>
        </p:xfrm>
        <a:graphic>
          <a:graphicData uri="http://schemas.openxmlformats.org/presentationml/2006/ole">
            <mc:AlternateContent xmlns:mc="http://schemas.openxmlformats.org/markup-compatibility/2006">
              <mc:Choice xmlns:v="urn:schemas-microsoft-com:vml" Requires="v">
                <p:oleObj spid="_x0000_s58372" name="Equation" r:id="rId3" imgW="1574640" imgH="203040" progId="Equation.3">
                  <p:embed/>
                </p:oleObj>
              </mc:Choice>
              <mc:Fallback>
                <p:oleObj name="Equation" r:id="rId3" imgW="15746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895600"/>
                        <a:ext cx="3368675"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4"/>
          <p:cNvPicPr>
            <a:picLocks noChangeAspect="1" noChangeArrowheads="1"/>
          </p:cNvPicPr>
          <p:nvPr/>
        </p:nvPicPr>
        <p:blipFill>
          <a:blip r:embed="rId5" cstate="print"/>
          <a:srcRect/>
          <a:stretch>
            <a:fillRect/>
          </a:stretch>
        </p:blipFill>
        <p:spPr bwMode="auto">
          <a:xfrm>
            <a:off x="1219200" y="1066800"/>
            <a:ext cx="3962400" cy="1520825"/>
          </a:xfrm>
          <a:prstGeom prst="rect">
            <a:avLst/>
          </a:prstGeom>
          <a:noFill/>
          <a:ln w="9525">
            <a:noFill/>
            <a:miter lim="800000"/>
            <a:headEnd/>
            <a:tailEnd/>
          </a:ln>
        </p:spPr>
      </p:pic>
      <p:graphicFrame>
        <p:nvGraphicFramePr>
          <p:cNvPr id="7" name="Object 8"/>
          <p:cNvGraphicFramePr>
            <a:graphicFrameLocks noChangeAspect="1"/>
          </p:cNvGraphicFramePr>
          <p:nvPr/>
        </p:nvGraphicFramePr>
        <p:xfrm>
          <a:off x="4732338" y="2895600"/>
          <a:ext cx="1223962" cy="334963"/>
        </p:xfrm>
        <a:graphic>
          <a:graphicData uri="http://schemas.openxmlformats.org/presentationml/2006/ole">
            <mc:AlternateContent xmlns:mc="http://schemas.openxmlformats.org/markup-compatibility/2006">
              <mc:Choice xmlns:v="urn:schemas-microsoft-com:vml" Requires="v">
                <p:oleObj spid="_x0000_s58373" name="Equation" r:id="rId6" imgW="571320" imgH="177480" progId="Equation.3">
                  <p:embed/>
                </p:oleObj>
              </mc:Choice>
              <mc:Fallback>
                <p:oleObj name="Equation" r:id="rId6" imgW="571320" imgH="177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2338" y="2895600"/>
                        <a:ext cx="1223962"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514600" y="3429000"/>
            <a:ext cx="4451347" cy="492443"/>
          </a:xfrm>
          <a:prstGeom prst="rect">
            <a:avLst/>
          </a:prstGeom>
          <a:noFill/>
        </p:spPr>
        <p:txBody>
          <a:bodyPr wrap="none" rtlCol="0">
            <a:spAutoFit/>
          </a:bodyPr>
          <a:lstStyle/>
          <a:p>
            <a:r>
              <a:rPr lang="en-US" sz="2600" dirty="0" smtClean="0"/>
              <a:t>Since .00078 &lt; .05, Reject the null</a:t>
            </a:r>
            <a:endParaRPr lang="en-US" sz="2600" dirty="0"/>
          </a:p>
        </p:txBody>
      </p:sp>
      <p:sp>
        <p:nvSpPr>
          <p:cNvPr id="10" name="Rectangle 9"/>
          <p:cNvSpPr/>
          <p:nvPr/>
        </p:nvSpPr>
        <p:spPr>
          <a:xfrm>
            <a:off x="304800" y="4419600"/>
            <a:ext cx="8458200" cy="492443"/>
          </a:xfrm>
          <a:prstGeom prst="rect">
            <a:avLst/>
          </a:prstGeom>
        </p:spPr>
        <p:txBody>
          <a:bodyPr wrap="square">
            <a:spAutoFit/>
          </a:bodyPr>
          <a:lstStyle/>
          <a:p>
            <a:pPr marL="514350" indent="-514350"/>
            <a:r>
              <a:rPr lang="en-US" sz="2600" b="1" dirty="0" smtClean="0"/>
              <a:t>4. Interpret</a:t>
            </a:r>
          </a:p>
        </p:txBody>
      </p:sp>
      <p:sp>
        <p:nvSpPr>
          <p:cNvPr id="11" name="TextBox 10"/>
          <p:cNvSpPr txBox="1"/>
          <p:nvPr/>
        </p:nvSpPr>
        <p:spPr>
          <a:xfrm>
            <a:off x="990600" y="4876800"/>
            <a:ext cx="7620000" cy="1292662"/>
          </a:xfrm>
          <a:prstGeom prst="rect">
            <a:avLst/>
          </a:prstGeom>
          <a:noFill/>
        </p:spPr>
        <p:txBody>
          <a:bodyPr wrap="square" rtlCol="0">
            <a:spAutoFit/>
          </a:bodyPr>
          <a:lstStyle/>
          <a:p>
            <a:r>
              <a:rPr lang="en-US" sz="2600" dirty="0" smtClean="0"/>
              <a:t>There is not enough evidence to find that the percent of passages with the pattern is 21.4%.  It appears that the manuscript was not written by Plato</a:t>
            </a:r>
            <a:endParaRPr lang="en-US" sz="2600" dirty="0"/>
          </a:p>
        </p:txBody>
      </p:sp>
      <p:sp>
        <p:nvSpPr>
          <p:cNvPr id="12" name="Freeform 11"/>
          <p:cNvSpPr/>
          <p:nvPr/>
        </p:nvSpPr>
        <p:spPr>
          <a:xfrm>
            <a:off x="1497496" y="2358887"/>
            <a:ext cx="291547" cy="79513"/>
          </a:xfrm>
          <a:custGeom>
            <a:avLst/>
            <a:gdLst>
              <a:gd name="connsiteX0" fmla="*/ 291547 w 291547"/>
              <a:gd name="connsiteY0" fmla="*/ 0 h 79513"/>
              <a:gd name="connsiteX1" fmla="*/ 291547 w 291547"/>
              <a:gd name="connsiteY1" fmla="*/ 0 h 79513"/>
              <a:gd name="connsiteX2" fmla="*/ 291547 w 291547"/>
              <a:gd name="connsiteY2" fmla="*/ 79513 h 79513"/>
              <a:gd name="connsiteX3" fmla="*/ 0 w 291547"/>
              <a:gd name="connsiteY3" fmla="*/ 79513 h 79513"/>
              <a:gd name="connsiteX4" fmla="*/ 291547 w 291547"/>
              <a:gd name="connsiteY4" fmla="*/ 0 h 79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547" h="79513">
                <a:moveTo>
                  <a:pt x="291547" y="0"/>
                </a:moveTo>
                <a:lnTo>
                  <a:pt x="291547" y="0"/>
                </a:lnTo>
                <a:lnTo>
                  <a:pt x="291547" y="79513"/>
                </a:lnTo>
                <a:lnTo>
                  <a:pt x="0" y="79513"/>
                </a:lnTo>
                <a:lnTo>
                  <a:pt x="291547"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4585252" y="2345635"/>
            <a:ext cx="357809" cy="92765"/>
          </a:xfrm>
          <a:custGeom>
            <a:avLst/>
            <a:gdLst>
              <a:gd name="connsiteX0" fmla="*/ 0 w 357809"/>
              <a:gd name="connsiteY0" fmla="*/ 79513 h 92765"/>
              <a:gd name="connsiteX1" fmla="*/ 0 w 357809"/>
              <a:gd name="connsiteY1" fmla="*/ 0 h 92765"/>
              <a:gd name="connsiteX2" fmla="*/ 357809 w 357809"/>
              <a:gd name="connsiteY2" fmla="*/ 92765 h 92765"/>
              <a:gd name="connsiteX3" fmla="*/ 0 w 357809"/>
              <a:gd name="connsiteY3" fmla="*/ 79513 h 92765"/>
            </a:gdLst>
            <a:ahLst/>
            <a:cxnLst>
              <a:cxn ang="0">
                <a:pos x="connsiteX0" y="connsiteY0"/>
              </a:cxn>
              <a:cxn ang="0">
                <a:pos x="connsiteX1" y="connsiteY1"/>
              </a:cxn>
              <a:cxn ang="0">
                <a:pos x="connsiteX2" y="connsiteY2"/>
              </a:cxn>
              <a:cxn ang="0">
                <a:pos x="connsiteX3" y="connsiteY3"/>
              </a:cxn>
            </a:cxnLst>
            <a:rect l="l" t="t" r="r" b="b"/>
            <a:pathLst>
              <a:path w="357809" h="92765">
                <a:moveTo>
                  <a:pt x="0" y="79513"/>
                </a:moveTo>
                <a:lnTo>
                  <a:pt x="0" y="0"/>
                </a:lnTo>
                <a:lnTo>
                  <a:pt x="357809" y="92765"/>
                </a:lnTo>
                <a:lnTo>
                  <a:pt x="0" y="7951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04800"/>
            <a:ext cx="8458200" cy="492443"/>
          </a:xfrm>
          <a:prstGeom prst="rect">
            <a:avLst/>
          </a:prstGeom>
        </p:spPr>
        <p:txBody>
          <a:bodyPr wrap="square">
            <a:spAutoFit/>
          </a:bodyPr>
          <a:lstStyle/>
          <a:p>
            <a:pPr marL="514350" indent="-514350"/>
            <a:r>
              <a:rPr lang="en-US" sz="2600" b="1" dirty="0" smtClean="0"/>
              <a:t>2005 AP FRQ</a:t>
            </a:r>
          </a:p>
        </p:txBody>
      </p:sp>
      <p:sp>
        <p:nvSpPr>
          <p:cNvPr id="7" name="TextBox 6"/>
          <p:cNvSpPr txBox="1"/>
          <p:nvPr/>
        </p:nvSpPr>
        <p:spPr>
          <a:xfrm>
            <a:off x="304800" y="762000"/>
            <a:ext cx="8001000" cy="5262979"/>
          </a:xfrm>
          <a:prstGeom prst="rect">
            <a:avLst/>
          </a:prstGeom>
          <a:noFill/>
        </p:spPr>
        <p:txBody>
          <a:bodyPr wrap="square" rtlCol="0">
            <a:spAutoFit/>
          </a:bodyPr>
          <a:lstStyle/>
          <a:p>
            <a:r>
              <a:rPr lang="en-US" sz="2400" dirty="0" smtClean="0"/>
              <a:t>Some boxes of a certain brand of breakfast cereal include a voucher for a free video rental inside the box.  The company that makes the cereal claims that a voucher can be found in 20 percent of the boxes.  However, based on their experiences eating this cereal at home, a group of students believes that the proportion of boxes with vouchers is less than 0.2.  This group of students purchased 65 boxes of the cereal to investigate the company’s claim.  The students found a total of 11 vouchers for free video rentals in the 65 boxes.</a:t>
            </a:r>
          </a:p>
          <a:p>
            <a:endParaRPr lang="en-US" sz="2400" dirty="0" smtClean="0"/>
          </a:p>
          <a:p>
            <a:r>
              <a:rPr lang="en-US" sz="2400" dirty="0" smtClean="0"/>
              <a:t>Suppose it is reasonable to assume that the 65 boxes purchased by the students are a random sample of all boxes of this cereal.  Based on this sample, is there support for the students’ belief that the proportion of boxes with vouchers is less than 0.2?  Provided statistical evidence to support your answer.</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3181768" cy="492443"/>
          </a:xfrm>
          <a:prstGeom prst="rect">
            <a:avLst/>
          </a:prstGeom>
        </p:spPr>
        <p:txBody>
          <a:bodyPr wrap="none">
            <a:spAutoFit/>
          </a:bodyPr>
          <a:lstStyle/>
          <a:p>
            <a:pPr marL="514350" indent="-514350"/>
            <a:r>
              <a:rPr lang="en-US" sz="2600" b="1" dirty="0" smtClean="0"/>
              <a:t>1. Set up Hypotheses:</a:t>
            </a:r>
          </a:p>
        </p:txBody>
      </p:sp>
      <p:graphicFrame>
        <p:nvGraphicFramePr>
          <p:cNvPr id="5" name="Object 4"/>
          <p:cNvGraphicFramePr>
            <a:graphicFrameLocks noChangeAspect="1"/>
          </p:cNvGraphicFramePr>
          <p:nvPr/>
        </p:nvGraphicFramePr>
        <p:xfrm>
          <a:off x="1549400" y="838200"/>
          <a:ext cx="1371600" cy="457200"/>
        </p:xfrm>
        <a:graphic>
          <a:graphicData uri="http://schemas.openxmlformats.org/presentationml/2006/ole">
            <mc:AlternateContent xmlns:mc="http://schemas.openxmlformats.org/markup-compatibility/2006">
              <mc:Choice xmlns:v="urn:schemas-microsoft-com:vml" Requires="v">
                <p:oleObj spid="_x0000_s75785" name="Equation" r:id="rId3" imgW="685800" imgH="228600" progId="Equation.3">
                  <p:embed/>
                </p:oleObj>
              </mc:Choice>
              <mc:Fallback>
                <p:oleObj name="Equation" r:id="rId3" imgW="6858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9400" y="838200"/>
                        <a:ext cx="1371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3949700" y="838200"/>
          <a:ext cx="1397000" cy="431800"/>
        </p:xfrm>
        <a:graphic>
          <a:graphicData uri="http://schemas.openxmlformats.org/presentationml/2006/ole">
            <mc:AlternateContent xmlns:mc="http://schemas.openxmlformats.org/markup-compatibility/2006">
              <mc:Choice xmlns:v="urn:schemas-microsoft-com:vml" Requires="v">
                <p:oleObj spid="_x0000_s75786" name="Equation" r:id="rId5" imgW="698400" imgH="215640" progId="Equation.3">
                  <p:embed/>
                </p:oleObj>
              </mc:Choice>
              <mc:Fallback>
                <p:oleObj name="Equation" r:id="rId5" imgW="6984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9700" y="838200"/>
                        <a:ext cx="13970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2"/>
          <p:cNvSpPr txBox="1">
            <a:spLocks/>
          </p:cNvSpPr>
          <p:nvPr/>
        </p:nvSpPr>
        <p:spPr>
          <a:xfrm>
            <a:off x="457200" y="1371600"/>
            <a:ext cx="3429000" cy="533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600" b="1" dirty="0" smtClean="0"/>
              <a:t>2</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1" i="0" u="none" strike="noStrike" kern="1200" cap="none" spc="0" normalizeH="0" noProof="0" dirty="0" smtClean="0">
                <a:ln>
                  <a:noFill/>
                </a:ln>
                <a:solidFill>
                  <a:schemeClr val="tx1"/>
                </a:solidFill>
                <a:effectLst/>
                <a:uLnTx/>
                <a:uFillTx/>
                <a:latin typeface="+mn-lt"/>
                <a:ea typeface="+mn-ea"/>
                <a:cs typeface="+mn-cs"/>
              </a:rPr>
              <a:t> Test Statistic</a:t>
            </a:r>
            <a:endParaRPr kumimoji="0" lang="en-US" sz="26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Object 5"/>
          <p:cNvGraphicFramePr>
            <a:graphicFrameLocks noChangeAspect="1"/>
          </p:cNvGraphicFramePr>
          <p:nvPr/>
        </p:nvGraphicFramePr>
        <p:xfrm>
          <a:off x="3133725" y="2743200"/>
          <a:ext cx="1628775" cy="1173163"/>
        </p:xfrm>
        <a:graphic>
          <a:graphicData uri="http://schemas.openxmlformats.org/presentationml/2006/ole">
            <mc:AlternateContent xmlns:mc="http://schemas.openxmlformats.org/markup-compatibility/2006">
              <mc:Choice xmlns:v="urn:schemas-microsoft-com:vml" Requires="v">
                <p:oleObj spid="_x0000_s75787" name="Equation" r:id="rId7" imgW="761760" imgH="622080" progId="Equation.3">
                  <p:embed/>
                </p:oleObj>
              </mc:Choice>
              <mc:Fallback>
                <p:oleObj name="Equation" r:id="rId7" imgW="761760" imgH="6220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3725" y="2743200"/>
                        <a:ext cx="1628775"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6"/>
          <p:cNvGraphicFramePr>
            <a:graphicFrameLocks noChangeAspect="1"/>
          </p:cNvGraphicFramePr>
          <p:nvPr/>
        </p:nvGraphicFramePr>
        <p:xfrm>
          <a:off x="5114925" y="2971800"/>
          <a:ext cx="950913" cy="334963"/>
        </p:xfrm>
        <a:graphic>
          <a:graphicData uri="http://schemas.openxmlformats.org/presentationml/2006/ole">
            <mc:AlternateContent xmlns:mc="http://schemas.openxmlformats.org/markup-compatibility/2006">
              <mc:Choice xmlns:v="urn:schemas-microsoft-com:vml" Requires="v">
                <p:oleObj spid="_x0000_s75788" name="Equation" r:id="rId9" imgW="444240" imgH="177480" progId="Equation.3">
                  <p:embed/>
                </p:oleObj>
              </mc:Choice>
              <mc:Fallback>
                <p:oleObj name="Equation" r:id="rId9" imgW="444240" imgH="177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14925" y="2971800"/>
                        <a:ext cx="950913"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2590800" y="1371600"/>
            <a:ext cx="2475806" cy="492443"/>
          </a:xfrm>
          <a:prstGeom prst="rect">
            <a:avLst/>
          </a:prstGeom>
          <a:noFill/>
        </p:spPr>
        <p:txBody>
          <a:bodyPr wrap="none" rtlCol="0">
            <a:spAutoFit/>
          </a:bodyPr>
          <a:lstStyle/>
          <a:p>
            <a:r>
              <a:rPr lang="en-US" sz="2600" dirty="0" smtClean="0"/>
              <a:t>1 proportion z-test</a:t>
            </a:r>
            <a:endParaRPr lang="en-US" sz="2600" dirty="0"/>
          </a:p>
        </p:txBody>
      </p:sp>
      <p:sp>
        <p:nvSpPr>
          <p:cNvPr id="12" name="TextBox 11"/>
          <p:cNvSpPr txBox="1"/>
          <p:nvPr/>
        </p:nvSpPr>
        <p:spPr>
          <a:xfrm>
            <a:off x="990600" y="1828800"/>
            <a:ext cx="1666931" cy="492443"/>
          </a:xfrm>
          <a:prstGeom prst="rect">
            <a:avLst/>
          </a:prstGeom>
          <a:noFill/>
        </p:spPr>
        <p:txBody>
          <a:bodyPr wrap="none" rtlCol="0">
            <a:spAutoFit/>
          </a:bodyPr>
          <a:lstStyle/>
          <a:p>
            <a:r>
              <a:rPr lang="en-US" sz="2600" dirty="0" smtClean="0"/>
              <a:t>Conditions: </a:t>
            </a:r>
            <a:endParaRPr lang="en-US" sz="2600" dirty="0"/>
          </a:p>
        </p:txBody>
      </p:sp>
      <p:sp>
        <p:nvSpPr>
          <p:cNvPr id="13" name="TextBox 12"/>
          <p:cNvSpPr txBox="1"/>
          <p:nvPr/>
        </p:nvSpPr>
        <p:spPr>
          <a:xfrm>
            <a:off x="2438400" y="1828800"/>
            <a:ext cx="737702" cy="492443"/>
          </a:xfrm>
          <a:prstGeom prst="rect">
            <a:avLst/>
          </a:prstGeom>
          <a:noFill/>
        </p:spPr>
        <p:txBody>
          <a:bodyPr wrap="none" rtlCol="0">
            <a:spAutoFit/>
          </a:bodyPr>
          <a:lstStyle/>
          <a:p>
            <a:r>
              <a:rPr lang="en-US" sz="2600" dirty="0" smtClean="0"/>
              <a:t>SRS </a:t>
            </a:r>
            <a:endParaRPr lang="en-US" sz="2600" dirty="0"/>
          </a:p>
        </p:txBody>
      </p:sp>
      <p:sp>
        <p:nvSpPr>
          <p:cNvPr id="14" name="TextBox 13"/>
          <p:cNvSpPr txBox="1"/>
          <p:nvPr/>
        </p:nvSpPr>
        <p:spPr>
          <a:xfrm>
            <a:off x="3276600" y="1828800"/>
            <a:ext cx="1472967" cy="492443"/>
          </a:xfrm>
          <a:prstGeom prst="rect">
            <a:avLst/>
          </a:prstGeom>
          <a:noFill/>
        </p:spPr>
        <p:txBody>
          <a:bodyPr wrap="none" rtlCol="0">
            <a:spAutoFit/>
          </a:bodyPr>
          <a:lstStyle/>
          <a:p>
            <a:r>
              <a:rPr lang="en-US" sz="2600" dirty="0" smtClean="0"/>
              <a:t>Pop &gt; 650</a:t>
            </a:r>
            <a:endParaRPr lang="en-US" sz="2600" dirty="0"/>
          </a:p>
        </p:txBody>
      </p:sp>
      <p:sp>
        <p:nvSpPr>
          <p:cNvPr id="15" name="TextBox 14"/>
          <p:cNvSpPr txBox="1"/>
          <p:nvPr/>
        </p:nvSpPr>
        <p:spPr>
          <a:xfrm>
            <a:off x="5105400" y="1752600"/>
            <a:ext cx="1930337" cy="892552"/>
          </a:xfrm>
          <a:prstGeom prst="rect">
            <a:avLst/>
          </a:prstGeom>
          <a:noFill/>
        </p:spPr>
        <p:txBody>
          <a:bodyPr wrap="none" rtlCol="0">
            <a:spAutoFit/>
          </a:bodyPr>
          <a:lstStyle/>
          <a:p>
            <a:r>
              <a:rPr lang="en-US" sz="2600" dirty="0" smtClean="0"/>
              <a:t>65(.169) = 11</a:t>
            </a:r>
          </a:p>
          <a:p>
            <a:r>
              <a:rPr lang="en-US" sz="2600" dirty="0" smtClean="0"/>
              <a:t>65(.831) = 54</a:t>
            </a:r>
            <a:endParaRPr lang="en-US" sz="2600" dirty="0"/>
          </a:p>
        </p:txBody>
      </p:sp>
      <p:graphicFrame>
        <p:nvGraphicFramePr>
          <p:cNvPr id="16" name="Object 9"/>
          <p:cNvGraphicFramePr>
            <a:graphicFrameLocks noChangeAspect="1"/>
          </p:cNvGraphicFramePr>
          <p:nvPr/>
        </p:nvGraphicFramePr>
        <p:xfrm>
          <a:off x="7010400" y="1981200"/>
          <a:ext cx="609600" cy="355600"/>
        </p:xfrm>
        <a:graphic>
          <a:graphicData uri="http://schemas.openxmlformats.org/presentationml/2006/ole">
            <mc:AlternateContent xmlns:mc="http://schemas.openxmlformats.org/markup-compatibility/2006">
              <mc:Choice xmlns:v="urn:schemas-microsoft-com:vml" Requires="v">
                <p:oleObj spid="_x0000_s75789" name="Equation" r:id="rId11" imgW="304560" imgH="177480" progId="Equation.3">
                  <p:embed/>
                </p:oleObj>
              </mc:Choice>
              <mc:Fallback>
                <p:oleObj name="Equation" r:id="rId11" imgW="304560" imgH="17748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0400" y="1981200"/>
                        <a:ext cx="609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784" name="Object 8"/>
          <p:cNvGraphicFramePr>
            <a:graphicFrameLocks noChangeAspect="1"/>
          </p:cNvGraphicFramePr>
          <p:nvPr/>
        </p:nvGraphicFramePr>
        <p:xfrm>
          <a:off x="1295399" y="2743200"/>
          <a:ext cx="1702837" cy="1143000"/>
        </p:xfrm>
        <a:graphic>
          <a:graphicData uri="http://schemas.openxmlformats.org/presentationml/2006/ole">
            <mc:AlternateContent xmlns:mc="http://schemas.openxmlformats.org/markup-compatibility/2006">
              <mc:Choice xmlns:v="urn:schemas-microsoft-com:vml" Requires="v">
                <p:oleObj spid="_x0000_s75790" name="Equation" r:id="rId13" imgW="927000" imgH="622080" progId="Equation.3">
                  <p:embed/>
                </p:oleObj>
              </mc:Choice>
              <mc:Fallback>
                <p:oleObj name="Equation" r:id="rId13" imgW="927000" imgH="622080" progId="Equation.3">
                  <p:embed/>
                  <p:pic>
                    <p:nvPicPr>
                      <p:cNvPr id="0"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5399" y="2743200"/>
                        <a:ext cx="17028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458200" cy="492443"/>
          </a:xfrm>
          <a:prstGeom prst="rect">
            <a:avLst/>
          </a:prstGeom>
        </p:spPr>
        <p:txBody>
          <a:bodyPr wrap="square">
            <a:spAutoFit/>
          </a:bodyPr>
          <a:lstStyle/>
          <a:p>
            <a:pPr marL="514350" indent="-514350"/>
            <a:r>
              <a:rPr lang="en-US" sz="2600" b="1" dirty="0" smtClean="0"/>
              <a:t>3. Make a decision to reject/fail to reject based on p-values</a:t>
            </a:r>
          </a:p>
        </p:txBody>
      </p:sp>
      <p:graphicFrame>
        <p:nvGraphicFramePr>
          <p:cNvPr id="5" name="Object 7"/>
          <p:cNvGraphicFramePr>
            <a:graphicFrameLocks noChangeAspect="1"/>
          </p:cNvGraphicFramePr>
          <p:nvPr/>
        </p:nvGraphicFramePr>
        <p:xfrm>
          <a:off x="5307013" y="1066800"/>
          <a:ext cx="1928812" cy="382588"/>
        </p:xfrm>
        <a:graphic>
          <a:graphicData uri="http://schemas.openxmlformats.org/presentationml/2006/ole">
            <mc:AlternateContent xmlns:mc="http://schemas.openxmlformats.org/markup-compatibility/2006">
              <mc:Choice xmlns:v="urn:schemas-microsoft-com:vml" Requires="v">
                <p:oleObj spid="_x0000_s76804" name="Equation" r:id="rId3" imgW="901440" imgH="203040" progId="Equation.3">
                  <p:embed/>
                </p:oleObj>
              </mc:Choice>
              <mc:Fallback>
                <p:oleObj name="Equation" r:id="rId3" imgW="9014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7013" y="1066800"/>
                        <a:ext cx="19288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4"/>
          <p:cNvPicPr>
            <a:picLocks noChangeAspect="1" noChangeArrowheads="1"/>
          </p:cNvPicPr>
          <p:nvPr/>
        </p:nvPicPr>
        <p:blipFill>
          <a:blip r:embed="rId5" cstate="print"/>
          <a:srcRect/>
          <a:stretch>
            <a:fillRect/>
          </a:stretch>
        </p:blipFill>
        <p:spPr bwMode="auto">
          <a:xfrm>
            <a:off x="1219200" y="1066800"/>
            <a:ext cx="3962400" cy="1520825"/>
          </a:xfrm>
          <a:prstGeom prst="rect">
            <a:avLst/>
          </a:prstGeom>
          <a:noFill/>
          <a:ln w="9525">
            <a:noFill/>
            <a:miter lim="800000"/>
            <a:headEnd/>
            <a:tailEnd/>
          </a:ln>
        </p:spPr>
      </p:pic>
      <p:graphicFrame>
        <p:nvGraphicFramePr>
          <p:cNvPr id="7" name="Object 8"/>
          <p:cNvGraphicFramePr>
            <a:graphicFrameLocks noChangeAspect="1"/>
          </p:cNvGraphicFramePr>
          <p:nvPr/>
        </p:nvGraphicFramePr>
        <p:xfrm>
          <a:off x="7162800" y="1066800"/>
          <a:ext cx="1060450" cy="334963"/>
        </p:xfrm>
        <a:graphic>
          <a:graphicData uri="http://schemas.openxmlformats.org/presentationml/2006/ole">
            <mc:AlternateContent xmlns:mc="http://schemas.openxmlformats.org/markup-compatibility/2006">
              <mc:Choice xmlns:v="urn:schemas-microsoft-com:vml" Requires="v">
                <p:oleObj spid="_x0000_s76805" name="Equation" r:id="rId6" imgW="495000" imgH="177480" progId="Equation.3">
                  <p:embed/>
                </p:oleObj>
              </mc:Choice>
              <mc:Fallback>
                <p:oleObj name="Equation" r:id="rId6" imgW="495000" imgH="177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1066800"/>
                        <a:ext cx="1060450" cy="334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Freeform 7"/>
          <p:cNvSpPr/>
          <p:nvPr/>
        </p:nvSpPr>
        <p:spPr>
          <a:xfrm>
            <a:off x="1447800" y="1295400"/>
            <a:ext cx="1447800" cy="1179547"/>
          </a:xfrm>
          <a:custGeom>
            <a:avLst/>
            <a:gdLst>
              <a:gd name="connsiteX0" fmla="*/ 768626 w 768626"/>
              <a:gd name="connsiteY0" fmla="*/ 397565 h 397565"/>
              <a:gd name="connsiteX1" fmla="*/ 768626 w 768626"/>
              <a:gd name="connsiteY1" fmla="*/ 0 h 397565"/>
              <a:gd name="connsiteX2" fmla="*/ 543339 w 768626"/>
              <a:gd name="connsiteY2" fmla="*/ 185530 h 397565"/>
              <a:gd name="connsiteX3" fmla="*/ 304800 w 768626"/>
              <a:gd name="connsiteY3" fmla="*/ 318052 h 397565"/>
              <a:gd name="connsiteX4" fmla="*/ 0 w 768626"/>
              <a:gd name="connsiteY4" fmla="*/ 384313 h 397565"/>
              <a:gd name="connsiteX5" fmla="*/ 768626 w 768626"/>
              <a:gd name="connsiteY5" fmla="*/ 397565 h 39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8626" h="397565">
                <a:moveTo>
                  <a:pt x="768626" y="397565"/>
                </a:moveTo>
                <a:lnTo>
                  <a:pt x="768626" y="0"/>
                </a:lnTo>
                <a:lnTo>
                  <a:pt x="543339" y="185530"/>
                </a:lnTo>
                <a:lnTo>
                  <a:pt x="304800" y="318052"/>
                </a:lnTo>
                <a:lnTo>
                  <a:pt x="0" y="384313"/>
                </a:lnTo>
                <a:lnTo>
                  <a:pt x="768626" y="39756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6400" y="1676400"/>
            <a:ext cx="2686633" cy="892552"/>
          </a:xfrm>
          <a:prstGeom prst="rect">
            <a:avLst/>
          </a:prstGeom>
          <a:noFill/>
        </p:spPr>
        <p:txBody>
          <a:bodyPr wrap="none" rtlCol="0">
            <a:spAutoFit/>
          </a:bodyPr>
          <a:lstStyle/>
          <a:p>
            <a:r>
              <a:rPr lang="en-US" sz="2600" dirty="0" smtClean="0"/>
              <a:t>Since .2676 &gt; .05, </a:t>
            </a:r>
          </a:p>
          <a:p>
            <a:r>
              <a:rPr lang="en-US" sz="2600" dirty="0" smtClean="0"/>
              <a:t>Fail to reject the null</a:t>
            </a:r>
            <a:endParaRPr lang="en-US" sz="2600" dirty="0"/>
          </a:p>
        </p:txBody>
      </p:sp>
      <p:sp>
        <p:nvSpPr>
          <p:cNvPr id="10" name="Rectangle 9"/>
          <p:cNvSpPr/>
          <p:nvPr/>
        </p:nvSpPr>
        <p:spPr>
          <a:xfrm>
            <a:off x="381000" y="2971800"/>
            <a:ext cx="8458200" cy="492443"/>
          </a:xfrm>
          <a:prstGeom prst="rect">
            <a:avLst/>
          </a:prstGeom>
        </p:spPr>
        <p:txBody>
          <a:bodyPr wrap="square">
            <a:spAutoFit/>
          </a:bodyPr>
          <a:lstStyle/>
          <a:p>
            <a:pPr marL="514350" indent="-514350"/>
            <a:r>
              <a:rPr lang="en-US" sz="2600" b="1" dirty="0" smtClean="0"/>
              <a:t>4. Interpret</a:t>
            </a:r>
          </a:p>
        </p:txBody>
      </p:sp>
      <p:sp>
        <p:nvSpPr>
          <p:cNvPr id="11" name="TextBox 10"/>
          <p:cNvSpPr txBox="1"/>
          <p:nvPr/>
        </p:nvSpPr>
        <p:spPr>
          <a:xfrm>
            <a:off x="1066800" y="3429000"/>
            <a:ext cx="7620000" cy="892552"/>
          </a:xfrm>
          <a:prstGeom prst="rect">
            <a:avLst/>
          </a:prstGeom>
          <a:noFill/>
        </p:spPr>
        <p:txBody>
          <a:bodyPr wrap="square" rtlCol="0">
            <a:spAutoFit/>
          </a:bodyPr>
          <a:lstStyle/>
          <a:p>
            <a:r>
              <a:rPr lang="en-US" sz="2600" dirty="0" smtClean="0"/>
              <a:t>There is not enough evidence to find that the proportion of boxes containing the vouchers differs from 20%.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368</TotalTime>
  <Words>607</Words>
  <Application>Microsoft Office PowerPoint</Application>
  <PresentationFormat>On-screen Show (4:3)</PresentationFormat>
  <Paragraphs>55</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Calibri</vt:lpstr>
      <vt:lpstr>Franklin Gothic Book</vt:lpstr>
      <vt:lpstr>Perpetua</vt:lpstr>
      <vt:lpstr>Wingdings 2</vt:lpstr>
      <vt:lpstr>Equity</vt:lpstr>
      <vt:lpstr>Equation</vt:lpstr>
      <vt:lpstr>Hypothesis Testing</vt:lpstr>
      <vt:lpstr>Tests for Proportions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WCPSS</dc:creator>
  <cp:lastModifiedBy>Angela Stabler</cp:lastModifiedBy>
  <cp:revision>46</cp:revision>
  <dcterms:created xsi:type="dcterms:W3CDTF">2010-04-05T16:34:58Z</dcterms:created>
  <dcterms:modified xsi:type="dcterms:W3CDTF">2017-02-06T14:48:08Z</dcterms:modified>
</cp:coreProperties>
</file>