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21FB8FFE-9C8E-483F-AE0B-6A15EEB7817C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8080B632-DE8D-4006-B955-E09C7F1E8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EQ: How do we describe and summarize random events?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87763"/>
          </a:xfrm>
        </p:spPr>
        <p:txBody>
          <a:bodyPr/>
          <a:lstStyle/>
          <a:p>
            <a:r>
              <a:rPr lang="en-US" dirty="0" smtClean="0"/>
              <a:t>Definition: A variable whose value is based on the outcome of a random event.</a:t>
            </a:r>
          </a:p>
          <a:p>
            <a:pPr lvl="1"/>
            <a:r>
              <a:rPr lang="en-US" dirty="0" smtClean="0"/>
              <a:t>Discrete: we can list all of the outcomes</a:t>
            </a:r>
          </a:p>
          <a:p>
            <a:pPr lvl="2"/>
            <a:r>
              <a:rPr lang="en-US" dirty="0" smtClean="0"/>
              <a:t>Ex: Flipping a coin, making a basketball shot</a:t>
            </a:r>
          </a:p>
          <a:p>
            <a:pPr lvl="1"/>
            <a:r>
              <a:rPr lang="en-US" dirty="0" smtClean="0"/>
              <a:t>Continuous: all of the outcomes can take a value within a certain interval.</a:t>
            </a:r>
          </a:p>
          <a:p>
            <a:pPr lvl="2"/>
            <a:r>
              <a:rPr lang="en-US" dirty="0" smtClean="0"/>
              <a:t>Ex: Height of men, arrival times, any normally distributed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4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Continuous: all of the outcomes can take a value within a certain interval.</a:t>
            </a:r>
          </a:p>
          <a:p>
            <a:pPr lvl="2"/>
            <a:r>
              <a:rPr lang="en-US" dirty="0"/>
              <a:t>Ex: Height of men, arrival times, any normally distributed </a:t>
            </a:r>
            <a:r>
              <a:rPr lang="en-US" dirty="0" smtClean="0"/>
              <a:t>variable</a:t>
            </a:r>
          </a:p>
          <a:p>
            <a:r>
              <a:rPr lang="en-US" dirty="0"/>
              <a:t>Example: Generating a random number between 0 and 1</a:t>
            </a:r>
          </a:p>
          <a:p>
            <a:r>
              <a:rPr lang="en-US" dirty="0"/>
              <a:t>	X = all numbers x such that 0 </a:t>
            </a:r>
            <a:r>
              <a:rPr lang="en-US" u="sng" dirty="0"/>
              <a:t>&lt;</a:t>
            </a:r>
            <a:r>
              <a:rPr lang="en-US" dirty="0"/>
              <a:t> x  </a:t>
            </a:r>
            <a:r>
              <a:rPr lang="en-US" u="sng" dirty="0"/>
              <a:t>&lt;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What would the distribution look like?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values are random they are all equally likely.  Since they are equally likely the distribution will be uniform</a:t>
            </a:r>
            <a:r>
              <a:rPr lang="en-US" dirty="0" smtClean="0"/>
              <a:t>.</a:t>
            </a:r>
          </a:p>
          <a:p>
            <a:r>
              <a:rPr lang="en-US" dirty="0"/>
              <a:t>P (0.3 </a:t>
            </a:r>
            <a:r>
              <a:rPr lang="en-US" u="sng" dirty="0"/>
              <a:t>&lt;</a:t>
            </a:r>
            <a:r>
              <a:rPr lang="en-US" dirty="0"/>
              <a:t> X </a:t>
            </a:r>
            <a:r>
              <a:rPr lang="en-US" u="sng" dirty="0"/>
              <a:t>&lt;</a:t>
            </a:r>
            <a:r>
              <a:rPr lang="en-US" dirty="0"/>
              <a:t> 0.7 ) = 0.4</a:t>
            </a:r>
          </a:p>
          <a:p>
            <a:r>
              <a:rPr lang="en-US" dirty="0"/>
              <a:t>	P ( X </a:t>
            </a:r>
            <a:r>
              <a:rPr lang="en-US" u="sng" dirty="0"/>
              <a:t>&lt;</a:t>
            </a:r>
            <a:r>
              <a:rPr lang="en-US" dirty="0"/>
              <a:t> 0.5 ) = 0.5</a:t>
            </a:r>
          </a:p>
          <a:p>
            <a:r>
              <a:rPr lang="en-US" dirty="0"/>
              <a:t>	P ( X &gt; 0.8 ) = 0.2</a:t>
            </a:r>
          </a:p>
          <a:p>
            <a:r>
              <a:rPr lang="en-US" dirty="0"/>
              <a:t>	P ( x </a:t>
            </a:r>
            <a:r>
              <a:rPr lang="en-US" u="sng" dirty="0"/>
              <a:t>&lt;</a:t>
            </a:r>
            <a:r>
              <a:rPr lang="en-US" dirty="0"/>
              <a:t> .5 or X &gt; .8) = 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For continuous random variables, the probability of X = value  is 0, only intervals of values have positive probability.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Normal Distributions as Probability distributions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</a:t>
            </a:r>
            <a:r>
              <a:rPr lang="en-US" dirty="0"/>
              <a:t>: News sources</a:t>
            </a:r>
          </a:p>
          <a:p>
            <a:pPr lvl="0"/>
            <a:r>
              <a:rPr lang="en-US" dirty="0"/>
              <a:t>A poll finds 40% of American adults use the internet to get news</a:t>
            </a:r>
          </a:p>
          <a:p>
            <a:pPr lvl="0"/>
            <a:r>
              <a:rPr lang="en-US" dirty="0" smtClean="0"/>
              <a:t>Suppose this is true of ALL American adults</a:t>
            </a:r>
          </a:p>
          <a:p>
            <a:pPr lvl="0"/>
            <a:r>
              <a:rPr lang="en-US" dirty="0" smtClean="0"/>
              <a:t>Randomly sample a group of 1500 American adults and ask them if they use the internet for news</a:t>
            </a:r>
          </a:p>
          <a:p>
            <a:pPr lvl="0"/>
            <a:r>
              <a:rPr lang="en-US" dirty="0" smtClean="0"/>
              <a:t>X </a:t>
            </a:r>
            <a:r>
              <a:rPr lang="en-US" dirty="0"/>
              <a:t>is the % of the sample that respond the internet is their primary source</a:t>
            </a:r>
          </a:p>
          <a:p>
            <a:pPr lvl="0"/>
            <a:r>
              <a:rPr lang="en-US" dirty="0"/>
              <a:t>Assume X is approximately N(0.4, 0.01265)</a:t>
            </a:r>
          </a:p>
        </p:txBody>
      </p:sp>
    </p:spTree>
    <p:extLst>
      <p:ext uri="{BB962C8B-B14F-4D97-AF65-F5344CB8AC3E}">
        <p14:creationId xmlns:p14="http://schemas.microsoft.com/office/powerpoint/2010/main" val="19386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8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Sketch the </a:t>
            </a:r>
            <a:r>
              <a:rPr lang="en-US" dirty="0" smtClean="0"/>
              <a:t>distribution</a:t>
            </a:r>
          </a:p>
          <a:p>
            <a:endParaRPr lang="en-US" dirty="0"/>
          </a:p>
          <a:p>
            <a:r>
              <a:rPr lang="en-US" dirty="0" smtClean="0"/>
              <a:t>Remember the 68-95-99.7</a:t>
            </a:r>
          </a:p>
          <a:p>
            <a:endParaRPr lang="en-US" dirty="0"/>
          </a:p>
          <a:p>
            <a:r>
              <a:rPr lang="en-US" dirty="0" smtClean="0"/>
              <a:t>P </a:t>
            </a:r>
            <a:r>
              <a:rPr lang="en-US" dirty="0"/>
              <a:t>( X </a:t>
            </a:r>
            <a:r>
              <a:rPr lang="en-US" u="sng" dirty="0"/>
              <a:t>&gt;</a:t>
            </a:r>
            <a:r>
              <a:rPr lang="en-US" dirty="0"/>
              <a:t> 0.42 )	</a:t>
            </a:r>
            <a:r>
              <a:rPr lang="en-US" dirty="0" smtClean="0"/>
              <a:t>=? 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smtClean="0"/>
              <a:t>P </a:t>
            </a:r>
            <a:r>
              <a:rPr lang="en-US" dirty="0"/>
              <a:t>(X </a:t>
            </a:r>
            <a:r>
              <a:rPr lang="en-US" u="sng" dirty="0"/>
              <a:t>&lt;</a:t>
            </a:r>
            <a:r>
              <a:rPr lang="en-US" dirty="0"/>
              <a:t> 0.35</a:t>
            </a:r>
            <a:r>
              <a:rPr lang="en-US" dirty="0" smtClean="0"/>
              <a:t>)= 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/>
              <a:t>(Your result is within 5% of the actual </a:t>
            </a:r>
            <a:r>
              <a:rPr lang="en-US" dirty="0" smtClean="0"/>
              <a:t>result,40%)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each of four randomly selected customers purchasing a monkey shaving kit at a certain store chooses either an electric (E) or a gas (G) model. Assume that these customers make their choices independently of one another and that, according to Consumer Reports, 40% of all customers select an electric model while 60% tend to choose the gas model. </a:t>
            </a:r>
          </a:p>
          <a:p>
            <a:endParaRPr lang="en-US" sz="2400" dirty="0" smtClean="0"/>
          </a:p>
          <a:p>
            <a:r>
              <a:rPr lang="en-US" sz="2400" dirty="0" smtClean="0"/>
              <a:t>Find the probability that at least two of the four customers will choose the electric model. Be sure to define your random variable, provide a probability distribution.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the Random Variable</a:t>
            </a:r>
          </a:p>
          <a:p>
            <a:pPr>
              <a:buNone/>
            </a:pPr>
            <a:r>
              <a:rPr lang="en-US" dirty="0" smtClean="0"/>
              <a:t>	X = the number of people who choose the electric model</a:t>
            </a:r>
          </a:p>
          <a:p>
            <a:pPr>
              <a:buNone/>
            </a:pPr>
            <a:r>
              <a:rPr lang="en-US" dirty="0" smtClean="0"/>
              <a:t>Identify the sample space</a:t>
            </a:r>
          </a:p>
          <a:p>
            <a:pPr>
              <a:buNone/>
            </a:pPr>
            <a:r>
              <a:rPr lang="en-US" dirty="0" smtClean="0"/>
              <a:t>	{0,1,2,3,4}</a:t>
            </a:r>
          </a:p>
          <a:p>
            <a:pPr>
              <a:buNone/>
            </a:pPr>
            <a:r>
              <a:rPr lang="en-US" dirty="0" smtClean="0"/>
              <a:t>Find the outcomes for each event</a:t>
            </a:r>
          </a:p>
          <a:p>
            <a:pPr>
              <a:buNone/>
            </a:pPr>
            <a:r>
              <a:rPr lang="en-US" dirty="0" smtClean="0"/>
              <a:t>	Use E for electric and G for gas</a:t>
            </a:r>
          </a:p>
          <a:p>
            <a:pPr>
              <a:buNone/>
            </a:pPr>
            <a:r>
              <a:rPr lang="en-US" dirty="0" smtClean="0"/>
              <a:t>Find the probabilities for each outcome and then the total probability of the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763000" cy="2697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0 = GGGG</a:t>
            </a:r>
          </a:p>
          <a:p>
            <a:pPr>
              <a:buNone/>
            </a:pPr>
            <a:r>
              <a:rPr lang="en-US" dirty="0" smtClean="0"/>
              <a:t>1 = EGGG, GEGG, GGEG, GGGE</a:t>
            </a:r>
          </a:p>
          <a:p>
            <a:pPr>
              <a:buNone/>
            </a:pPr>
            <a:r>
              <a:rPr lang="en-US" dirty="0" smtClean="0"/>
              <a:t>2 = EEGG, GGEE, GEGE, EGEG, EGGE, GEEG</a:t>
            </a:r>
          </a:p>
          <a:p>
            <a:pPr>
              <a:buNone/>
            </a:pPr>
            <a:r>
              <a:rPr lang="en-US" dirty="0" smtClean="0"/>
              <a:t>3 = EEEG, EEGE, EGEE, GEEE</a:t>
            </a:r>
          </a:p>
          <a:p>
            <a:pPr>
              <a:buNone/>
            </a:pPr>
            <a:r>
              <a:rPr lang="en-US" dirty="0" smtClean="0"/>
              <a:t>4 = EEEE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267200"/>
            <a:ext cx="424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P(0) = GGGG = (.6)(.6)(.6)(.6) = .1296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724400"/>
            <a:ext cx="837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P(1) = (.4)(.6)(.6)(.6) + (.6)(.4)(.6)(.6) + (.6)(.6)(.4)(.6)+  (.6)(.6)(.6)(.4) = .3456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8160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P(2) = 6(.4)(.4)(.6)(.6) = .3456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63880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P(3) = 4(.4)(.4)(.4)(.6) = .1536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19800"/>
            <a:ext cx="31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P(4) = (.4)(.4)(.4)(.4) = .0256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752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2895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Find the probability that at least two of the four customers will choose the electric model. Be sure to define your random variable, provide a probability distribution.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P(X </a:t>
            </a:r>
            <a:r>
              <a:rPr lang="en-US" sz="2400" u="sng" dirty="0" smtClean="0"/>
              <a:t>&gt;</a:t>
            </a:r>
            <a:r>
              <a:rPr lang="en-US" sz="2400" dirty="0" smtClean="0"/>
              <a:t> 2) = .3456 + .1536 + .0256 = .5248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87763"/>
          </a:xfrm>
        </p:spPr>
        <p:txBody>
          <a:bodyPr/>
          <a:lstStyle/>
          <a:p>
            <a:r>
              <a:rPr lang="en-US" dirty="0" smtClean="0"/>
              <a:t>Definition: A variable whose value is based on the outcome of a random event.</a:t>
            </a:r>
          </a:p>
          <a:p>
            <a:pPr lvl="1"/>
            <a:r>
              <a:rPr lang="en-US" dirty="0" smtClean="0"/>
              <a:t>Discrete: we can list all of the outcomes</a:t>
            </a:r>
          </a:p>
          <a:p>
            <a:pPr lvl="2"/>
            <a:r>
              <a:rPr lang="en-US" dirty="0" smtClean="0"/>
              <a:t>Ex: Flipping a coin, making a basketball shot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849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Grade Distribution </a:t>
            </a:r>
          </a:p>
          <a:p>
            <a:pPr lvl="1"/>
            <a:r>
              <a:rPr lang="en-US" dirty="0" smtClean="0"/>
              <a:t>Students in Stat 101 had the following grade distribution: 21% A’s, 43% B’s, 30% C’s, 5% D’s, and 1% F’s.  </a:t>
            </a:r>
          </a:p>
          <a:p>
            <a:pPr lvl="1"/>
            <a:r>
              <a:rPr lang="en-US" dirty="0" smtClean="0"/>
              <a:t>Define the random variable:</a:t>
            </a:r>
          </a:p>
          <a:p>
            <a:pPr lvl="2"/>
            <a:r>
              <a:rPr lang="en-US" dirty="0" smtClean="0"/>
              <a:t>X = the grade of a randomly selected student on a 4 point scale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7244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97280"/>
                <a:gridCol w="1097280"/>
                <a:gridCol w="1097280"/>
                <a:gridCol w="1097280"/>
                <a:gridCol w="10972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5486400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.21	      .43   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.30	            .05	.01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799"/>
            <a:ext cx="8458200" cy="32007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probability of a student receiving an F?</a:t>
            </a:r>
          </a:p>
          <a:p>
            <a:pPr lvl="1"/>
            <a:r>
              <a:rPr lang="en-US" dirty="0" smtClean="0"/>
              <a:t>P(X=0) = .01</a:t>
            </a:r>
          </a:p>
          <a:p>
            <a:r>
              <a:rPr lang="en-US" dirty="0" smtClean="0"/>
              <a:t>What is the probability of a student receiving an F or D?</a:t>
            </a:r>
          </a:p>
          <a:p>
            <a:pPr lvl="1"/>
            <a:r>
              <a:rPr lang="en-US" dirty="0" smtClean="0"/>
              <a:t>P(X=0 or X=1) = .01 + .05 = .06</a:t>
            </a:r>
          </a:p>
          <a:p>
            <a:r>
              <a:rPr lang="en-US" dirty="0" smtClean="0"/>
              <a:t>What is the probability of a student receiving a grade higher than a C?</a:t>
            </a:r>
          </a:p>
          <a:p>
            <a:pPr lvl="1"/>
            <a:r>
              <a:rPr lang="en-US" dirty="0" smtClean="0"/>
              <a:t>P(X &gt; 2 ) = .21 + .43 = .64	</a:t>
            </a:r>
          </a:p>
          <a:p>
            <a:pPr lvl="1"/>
            <a:r>
              <a:rPr lang="en-US" dirty="0" smtClean="0"/>
              <a:t>P (X </a:t>
            </a:r>
            <a:r>
              <a:rPr lang="en-US" u="sng" dirty="0" smtClean="0"/>
              <a:t>&gt;</a:t>
            </a:r>
            <a:r>
              <a:rPr lang="en-US" dirty="0" smtClean="0"/>
              <a:t> 3) = .21 + .43 = .64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97280"/>
                <a:gridCol w="1097280"/>
                <a:gridCol w="1097280"/>
                <a:gridCol w="1097280"/>
                <a:gridCol w="10972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362200"/>
            <a:ext cx="511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.21	      .43   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.30	            .05	.01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a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Variable:</a:t>
            </a:r>
          </a:p>
          <a:p>
            <a:pPr lvl="1"/>
            <a:r>
              <a:rPr lang="en-US" dirty="0" smtClean="0"/>
              <a:t>Y = the number of heads after tossing a coin 4 times.</a:t>
            </a:r>
          </a:p>
          <a:p>
            <a:r>
              <a:rPr lang="en-US" dirty="0" smtClean="0"/>
              <a:t>Probability distribution:</a:t>
            </a:r>
          </a:p>
          <a:p>
            <a:pPr lvl="1"/>
            <a:r>
              <a:rPr lang="en-US" dirty="0" smtClean="0"/>
              <a:t>Sample Space: {0,1,2,3,4}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495800"/>
          <a:ext cx="6705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P(Y)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number of ways each event can happen:</a:t>
            </a:r>
          </a:p>
          <a:p>
            <a:pPr lvl="1"/>
            <a:r>
              <a:rPr lang="en-US" dirty="0" smtClean="0"/>
              <a:t>Total number of ways: 2(2)(2)(2) = 16</a:t>
            </a:r>
          </a:p>
          <a:p>
            <a:pPr lvl="1"/>
            <a:r>
              <a:rPr lang="en-US" dirty="0" smtClean="0"/>
              <a:t>Split the 16 ways up among the events</a:t>
            </a:r>
          </a:p>
          <a:p>
            <a:pPr lvl="1"/>
            <a:r>
              <a:rPr lang="en-US" dirty="0" smtClean="0"/>
              <a:t>Y = 0:</a:t>
            </a:r>
          </a:p>
          <a:p>
            <a:pPr lvl="1"/>
            <a:r>
              <a:rPr lang="en-US" dirty="0" smtClean="0"/>
              <a:t>Y = 1:</a:t>
            </a:r>
          </a:p>
          <a:p>
            <a:pPr lvl="1"/>
            <a:r>
              <a:rPr lang="en-US" dirty="0" smtClean="0"/>
              <a:t>Y = 2:</a:t>
            </a:r>
          </a:p>
          <a:p>
            <a:pPr lvl="1"/>
            <a:r>
              <a:rPr lang="en-US" dirty="0" smtClean="0"/>
              <a:t>Y = 3:</a:t>
            </a:r>
          </a:p>
          <a:p>
            <a:pPr lvl="1"/>
            <a:r>
              <a:rPr lang="en-US" dirty="0" smtClean="0"/>
              <a:t>Y = 4: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6576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114800"/>
            <a:ext cx="267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HTTT, THTT, TTHT, TTTH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4572000"/>
            <a:ext cx="4073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HHTT, TTHH,THTH,HTHT,HTTH,THHT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5029200"/>
            <a:ext cx="2901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HHHT, HHTH,HTHH,THHH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54864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HHHH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each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2362200" cy="4526280"/>
          </a:xfrm>
        </p:spPr>
        <p:txBody>
          <a:bodyPr/>
          <a:lstStyle/>
          <a:p>
            <a:r>
              <a:rPr lang="en-US" dirty="0" smtClean="0"/>
              <a:t>TTTT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THHH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HHTT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1752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33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648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(.5)(.5)(.5)(.5) = 0.0625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38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outcome has the same probability!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8382000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31242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1242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1(.0625)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4038600"/>
          <a:ext cx="8382000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5000" y="50292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0292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0600" y="502920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.375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50292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67600" y="502920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096000"/>
            <a:ext cx="693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sum of P(Y) = 1, if not then you did it wrong!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3505516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of tossing at least two heads:</a:t>
            </a:r>
          </a:p>
          <a:p>
            <a:pPr>
              <a:buNone/>
            </a:pPr>
            <a:r>
              <a:rPr lang="en-US" dirty="0" smtClean="0"/>
              <a:t>		P (Y </a:t>
            </a:r>
            <a:r>
              <a:rPr lang="en-US" u="sng" dirty="0" smtClean="0"/>
              <a:t>&gt;</a:t>
            </a:r>
            <a:r>
              <a:rPr lang="en-US" dirty="0" smtClean="0"/>
              <a:t> 2 ) = .375 + .25 +.0625 = .6875</a:t>
            </a:r>
          </a:p>
          <a:p>
            <a:r>
              <a:rPr lang="en-US" dirty="0" smtClean="0"/>
              <a:t>Probability of at least one head:</a:t>
            </a:r>
          </a:p>
          <a:p>
            <a:pPr>
              <a:buNone/>
            </a:pPr>
            <a:r>
              <a:rPr lang="en-US" dirty="0" smtClean="0"/>
              <a:t>		P (Y </a:t>
            </a:r>
            <a:r>
              <a:rPr lang="en-US" u="sng" dirty="0" smtClean="0"/>
              <a:t>&gt;</a:t>
            </a:r>
            <a:r>
              <a:rPr lang="en-US" dirty="0" smtClean="0"/>
              <a:t> 1) = 1 – P (X &lt; 1) = 1 – P (X = 0) 	= 1 - .0625 = .9375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382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981200"/>
            <a:ext cx="7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981200"/>
            <a:ext cx="627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19812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.375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1981200"/>
            <a:ext cx="627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1981200"/>
            <a:ext cx="752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.0625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2166</TotalTime>
  <Words>1026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Rockwell</vt:lpstr>
      <vt:lpstr>Wingdings 2</vt:lpstr>
      <vt:lpstr>Foundry</vt:lpstr>
      <vt:lpstr>Random Variables</vt:lpstr>
      <vt:lpstr>Random Variable</vt:lpstr>
      <vt:lpstr>Discrete RV</vt:lpstr>
      <vt:lpstr>Using the distribution</vt:lpstr>
      <vt:lpstr>Flipping a Coin</vt:lpstr>
      <vt:lpstr>Finding P(Y)</vt:lpstr>
      <vt:lpstr>Probability of each event</vt:lpstr>
      <vt:lpstr>Distribution of Y</vt:lpstr>
      <vt:lpstr>Answer Questions</vt:lpstr>
      <vt:lpstr>Random Variable</vt:lpstr>
      <vt:lpstr>Random Variable </vt:lpstr>
      <vt:lpstr>Continuous </vt:lpstr>
      <vt:lpstr>Probability of  X</vt:lpstr>
      <vt:lpstr>Normal Distributions as Probability distributions:</vt:lpstr>
      <vt:lpstr>Solving</vt:lpstr>
      <vt:lpstr>Example:</vt:lpstr>
      <vt:lpstr>PowerPoint Presentation</vt:lpstr>
      <vt:lpstr>Making the distribution</vt:lpstr>
      <vt:lpstr>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Craig</dc:creator>
  <cp:lastModifiedBy>John Lawhon</cp:lastModifiedBy>
  <cp:revision>19</cp:revision>
  <dcterms:created xsi:type="dcterms:W3CDTF">2010-10-06T18:45:59Z</dcterms:created>
  <dcterms:modified xsi:type="dcterms:W3CDTF">2019-12-02T12:56:06Z</dcterms:modified>
</cp:coreProperties>
</file>