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6" r:id="rId2"/>
    <p:sldId id="265" r:id="rId3"/>
    <p:sldId id="297" r:id="rId4"/>
    <p:sldId id="266" r:id="rId5"/>
    <p:sldId id="281" r:id="rId6"/>
    <p:sldId id="298" r:id="rId7"/>
    <p:sldId id="267"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C076C-D68D-4325-879B-5B1715D995B4}"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F2DEF-46D3-42D1-8CA9-410D92ED34DF}" type="slidenum">
              <a:rPr lang="en-US" smtClean="0"/>
              <a:pPr/>
              <a:t>‹#›</a:t>
            </a:fld>
            <a:endParaRPr lang="en-US"/>
          </a:p>
        </p:txBody>
      </p:sp>
    </p:spTree>
    <p:extLst>
      <p:ext uri="{BB962C8B-B14F-4D97-AF65-F5344CB8AC3E}">
        <p14:creationId xmlns:p14="http://schemas.microsoft.com/office/powerpoint/2010/main" val="1396977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3F2DEF-46D3-42D1-8CA9-410D92ED34DF}" type="slidenum">
              <a:rPr lang="en-US" smtClean="0"/>
              <a:pPr/>
              <a:t>7</a:t>
            </a:fld>
            <a:endParaRPr lang="en-US"/>
          </a:p>
        </p:txBody>
      </p:sp>
    </p:spTree>
    <p:extLst>
      <p:ext uri="{BB962C8B-B14F-4D97-AF65-F5344CB8AC3E}">
        <p14:creationId xmlns:p14="http://schemas.microsoft.com/office/powerpoint/2010/main" val="384481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E189644-DD5F-471C-8E26-64E8875A9698}" type="datetimeFigureOut">
              <a:rPr lang="en-US" smtClean="0"/>
              <a:pPr/>
              <a:t>3/4/2020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E189644-DD5F-471C-8E26-64E8875A9698}" type="datetimeFigureOut">
              <a:rPr lang="en-US" smtClean="0"/>
              <a:pPr/>
              <a:t>3/4/2020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7D0F85-DB19-47A1-B4F3-EDE7D5738C0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472184"/>
          </a:xfrm>
        </p:spPr>
        <p:txBody>
          <a:bodyPr>
            <a:normAutofit/>
          </a:bodyPr>
          <a:lstStyle/>
          <a:p>
            <a:r>
              <a:rPr lang="en-US" sz="4000" dirty="0" smtClean="0"/>
              <a:t>Chapter 11: Significance Testing</a:t>
            </a:r>
            <a:endParaRPr lang="en-US" sz="4000" dirty="0"/>
          </a:p>
        </p:txBody>
      </p:sp>
      <p:sp>
        <p:nvSpPr>
          <p:cNvPr id="3" name="Title 1"/>
          <p:cNvSpPr txBox="1">
            <a:spLocks/>
          </p:cNvSpPr>
          <p:nvPr/>
        </p:nvSpPr>
        <p:spPr>
          <a:xfrm>
            <a:off x="1447800" y="1752600"/>
            <a:ext cx="7620000" cy="685800"/>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Section</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1: </a:t>
            </a: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The Basics</a:t>
            </a:r>
            <a:endParaRPr kumimoji="0" lang="en-US" sz="3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endParaRPr lang="en-US" dirty="0"/>
          </a:p>
        </p:txBody>
      </p:sp>
      <p:sp>
        <p:nvSpPr>
          <p:cNvPr id="3" name="Content Placeholder 2"/>
          <p:cNvSpPr>
            <a:spLocks noGrp="1"/>
          </p:cNvSpPr>
          <p:nvPr>
            <p:ph idx="1"/>
          </p:nvPr>
        </p:nvSpPr>
        <p:spPr>
          <a:xfrm>
            <a:off x="1435608" y="1219200"/>
            <a:ext cx="7498080" cy="5410200"/>
          </a:xfrm>
        </p:spPr>
        <p:txBody>
          <a:bodyPr>
            <a:normAutofit/>
          </a:bodyPr>
          <a:lstStyle/>
          <a:p>
            <a:r>
              <a:rPr lang="en-US" sz="2400" dirty="0" smtClean="0"/>
              <a:t>A May 2005 Gallup Poll report on a national survey of 1208 teens revealed 72% of teens said they rarely or never argue with their friends. You wonder whether this would be true in your school so you conduct your own survey of random sample of students in your school.</a:t>
            </a:r>
          </a:p>
          <a:p>
            <a:endParaRPr lang="en-US" sz="2400" dirty="0" smtClean="0"/>
          </a:p>
          <a:p>
            <a:r>
              <a:rPr lang="en-US" sz="2400" i="1" dirty="0" smtClean="0"/>
              <a:t>What are the appropriate null and alternative hypotheses? Be sure to use the appropriate parameters and define them.</a:t>
            </a:r>
          </a:p>
          <a:p>
            <a:pPr lvl="1"/>
            <a:endParaRPr lang="en-US" sz="2000" i="1" dirty="0" smtClean="0"/>
          </a:p>
          <a:p>
            <a:pPr lvl="1"/>
            <a:r>
              <a:rPr lang="en-US" sz="2000" i="1" dirty="0" smtClean="0"/>
              <a:t>p = the proportion of teens in your school who rarely argue with their friends</a:t>
            </a:r>
            <a:endParaRPr lang="en-US" sz="2000" i="1" dirty="0"/>
          </a:p>
        </p:txBody>
      </p:sp>
      <p:pic>
        <p:nvPicPr>
          <p:cNvPr id="4098" name="Picture 2"/>
          <p:cNvPicPr>
            <a:picLocks noChangeAspect="1" noChangeArrowheads="1"/>
          </p:cNvPicPr>
          <p:nvPr/>
        </p:nvPicPr>
        <p:blipFill>
          <a:blip r:embed="rId2" cstate="print"/>
          <a:srcRect r="75654" b="-2309"/>
          <a:stretch>
            <a:fillRect/>
          </a:stretch>
        </p:blipFill>
        <p:spPr bwMode="auto">
          <a:xfrm>
            <a:off x="3733800" y="5257800"/>
            <a:ext cx="2133600" cy="134753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Statistics</a:t>
            </a:r>
            <a:endParaRPr lang="en-US" dirty="0"/>
          </a:p>
        </p:txBody>
      </p:sp>
      <p:sp>
        <p:nvSpPr>
          <p:cNvPr id="3" name="Content Placeholder 2"/>
          <p:cNvSpPr>
            <a:spLocks noGrp="1"/>
          </p:cNvSpPr>
          <p:nvPr>
            <p:ph idx="1"/>
          </p:nvPr>
        </p:nvSpPr>
        <p:spPr/>
        <p:txBody>
          <a:bodyPr/>
          <a:lstStyle/>
          <a:p>
            <a:r>
              <a:rPr lang="en-US" dirty="0" smtClean="0"/>
              <a:t>Compares the value of the parameter as stated in the null hypothesis with an estimate of the parameter from the sample data.</a:t>
            </a:r>
          </a:p>
          <a:p>
            <a:endParaRPr lang="en-US" dirty="0" smtClean="0"/>
          </a:p>
          <a:p>
            <a:r>
              <a:rPr lang="en-US" dirty="0" smtClean="0"/>
              <a:t>Values of the estimate far from the parameter value in the direction specified by the alternate hypothesis give evidence against the null.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Statistics</a:t>
            </a:r>
            <a:endParaRPr lang="en-US" dirty="0"/>
          </a:p>
        </p:txBody>
      </p:sp>
      <p:sp>
        <p:nvSpPr>
          <p:cNvPr id="3" name="Content Placeholder 2"/>
          <p:cNvSpPr>
            <a:spLocks noGrp="1"/>
          </p:cNvSpPr>
          <p:nvPr>
            <p:ph idx="1"/>
          </p:nvPr>
        </p:nvSpPr>
        <p:spPr/>
        <p:txBody>
          <a:bodyPr/>
          <a:lstStyle/>
          <a:p>
            <a:r>
              <a:rPr lang="en-US" dirty="0" smtClean="0"/>
              <a:t>To assess how far from the parameter, we standardize the estimate: </a:t>
            </a:r>
          </a:p>
          <a:p>
            <a:endParaRPr lang="en-US" dirty="0"/>
          </a:p>
        </p:txBody>
      </p:sp>
      <p:pic>
        <p:nvPicPr>
          <p:cNvPr id="5122" name="Picture 2"/>
          <p:cNvPicPr>
            <a:picLocks noChangeAspect="1" noChangeArrowheads="1"/>
          </p:cNvPicPr>
          <p:nvPr/>
        </p:nvPicPr>
        <p:blipFill>
          <a:blip r:embed="rId2" cstate="print"/>
          <a:srcRect l="7593" r="7935" b="15530"/>
          <a:stretch>
            <a:fillRect/>
          </a:stretch>
        </p:blipFill>
        <p:spPr bwMode="auto">
          <a:xfrm>
            <a:off x="1371600" y="2971800"/>
            <a:ext cx="6781800" cy="83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paramedics…</a:t>
            </a:r>
            <a:endParaRPr lang="en-US" dirty="0"/>
          </a:p>
        </p:txBody>
      </p:sp>
      <p:sp>
        <p:nvSpPr>
          <p:cNvPr id="3" name="Content Placeholder 2"/>
          <p:cNvSpPr>
            <a:spLocks noGrp="1"/>
          </p:cNvSpPr>
          <p:nvPr>
            <p:ph idx="1"/>
          </p:nvPr>
        </p:nvSpPr>
        <p:spPr/>
        <p:txBody>
          <a:bodyPr/>
          <a:lstStyle/>
          <a:p>
            <a:r>
              <a:rPr lang="en-US" dirty="0" smtClean="0"/>
              <a:t>Given the paramedic example where the average for the sample of 400 calls was 6.48, find the test statistic we would want to use to test our hypotheses. </a:t>
            </a:r>
            <a:endParaRPr lang="en-US" dirty="0"/>
          </a:p>
        </p:txBody>
      </p:sp>
      <p:pic>
        <p:nvPicPr>
          <p:cNvPr id="4" name="Picture 3"/>
          <p:cNvPicPr>
            <a:picLocks noChangeAspect="1" noChangeArrowheads="1"/>
          </p:cNvPicPr>
          <p:nvPr/>
        </p:nvPicPr>
        <p:blipFill>
          <a:blip r:embed="rId2" cstate="print"/>
          <a:srcRect r="64095" b="15957"/>
          <a:stretch>
            <a:fillRect/>
          </a:stretch>
        </p:blipFill>
        <p:spPr bwMode="auto">
          <a:xfrm>
            <a:off x="1828800" y="3505200"/>
            <a:ext cx="3027106" cy="53340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r="62840" b="14893"/>
          <a:stretch>
            <a:fillRect/>
          </a:stretch>
        </p:blipFill>
        <p:spPr bwMode="auto">
          <a:xfrm>
            <a:off x="5029200" y="3505200"/>
            <a:ext cx="3124200" cy="538655"/>
          </a:xfrm>
          <a:prstGeom prst="rect">
            <a:avLst/>
          </a:prstGeom>
          <a:noFill/>
          <a:ln w="9525">
            <a:noFill/>
            <a:miter lim="800000"/>
            <a:headEnd/>
            <a:tailEnd/>
          </a:ln>
          <a:effectLst/>
        </p:spPr>
      </p:pic>
      <p:pic>
        <p:nvPicPr>
          <p:cNvPr id="6151" name="Picture 7"/>
          <p:cNvPicPr>
            <a:picLocks noChangeAspect="1" noChangeArrowheads="1"/>
          </p:cNvPicPr>
          <p:nvPr/>
        </p:nvPicPr>
        <p:blipFill>
          <a:blip r:embed="rId4" cstate="print"/>
          <a:srcRect l="39722" r="33369" b="20000"/>
          <a:stretch>
            <a:fillRect/>
          </a:stretch>
        </p:blipFill>
        <p:spPr bwMode="auto">
          <a:xfrm>
            <a:off x="3886200" y="4419600"/>
            <a:ext cx="2362201" cy="899886"/>
          </a:xfrm>
          <a:prstGeom prst="rect">
            <a:avLst/>
          </a:prstGeom>
          <a:noFill/>
          <a:ln w="9525">
            <a:noFill/>
            <a:miter lim="800000"/>
            <a:headEnd/>
            <a:tailEnd/>
          </a:ln>
          <a:effectLst/>
        </p:spPr>
      </p:pic>
      <p:pic>
        <p:nvPicPr>
          <p:cNvPr id="6153" name="Picture 9"/>
          <p:cNvPicPr>
            <a:picLocks noChangeAspect="1" noChangeArrowheads="1"/>
          </p:cNvPicPr>
          <p:nvPr/>
        </p:nvPicPr>
        <p:blipFill>
          <a:blip r:embed="rId5" cstate="print"/>
          <a:srcRect l="39723" r="38494" b="18298"/>
          <a:stretch>
            <a:fillRect/>
          </a:stretch>
        </p:blipFill>
        <p:spPr bwMode="auto">
          <a:xfrm>
            <a:off x="1752600" y="4419600"/>
            <a:ext cx="2105025" cy="990600"/>
          </a:xfrm>
          <a:prstGeom prst="rect">
            <a:avLst/>
          </a:prstGeom>
          <a:noFill/>
          <a:ln w="9525">
            <a:noFill/>
            <a:miter lim="800000"/>
            <a:headEnd/>
            <a:tailEnd/>
          </a:ln>
          <a:effectLst/>
        </p:spPr>
      </p:pic>
      <p:pic>
        <p:nvPicPr>
          <p:cNvPr id="6155" name="Picture 11"/>
          <p:cNvPicPr>
            <a:picLocks noChangeAspect="1" noChangeArrowheads="1"/>
          </p:cNvPicPr>
          <p:nvPr/>
        </p:nvPicPr>
        <p:blipFill>
          <a:blip r:embed="rId6" cstate="print"/>
          <a:srcRect l="43566" r="38495" b="29927"/>
          <a:stretch>
            <a:fillRect/>
          </a:stretch>
        </p:blipFill>
        <p:spPr bwMode="auto">
          <a:xfrm>
            <a:off x="6096000" y="4648200"/>
            <a:ext cx="1600200" cy="457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P-values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probability, assuming </a:t>
            </a:r>
            <a:r>
              <a:rPr lang="en-US" i="1" dirty="0" smtClean="0"/>
              <a:t>H</a:t>
            </a:r>
            <a:r>
              <a:rPr lang="en-US" i="1" baseline="-25000" dirty="0" smtClean="0"/>
              <a:t>0</a:t>
            </a:r>
            <a:r>
              <a:rPr lang="en-US" i="1" dirty="0" smtClean="0"/>
              <a:t> </a:t>
            </a:r>
            <a:r>
              <a:rPr lang="en-US" dirty="0" smtClean="0"/>
              <a:t>is true, that the observed outcome would take a value as extreme as or more extreme than actually observed.</a:t>
            </a:r>
          </a:p>
          <a:p>
            <a:endParaRPr lang="en-US" dirty="0" smtClean="0"/>
          </a:p>
          <a:p>
            <a:r>
              <a:rPr lang="en-US" dirty="0" smtClean="0"/>
              <a:t>The smaller the p-value, the </a:t>
            </a:r>
            <a:r>
              <a:rPr lang="en-US" u="sng" dirty="0" smtClean="0"/>
              <a:t>stronger</a:t>
            </a:r>
            <a:r>
              <a:rPr lang="en-US" dirty="0" smtClean="0"/>
              <a:t> the evidence is against </a:t>
            </a:r>
            <a:r>
              <a:rPr lang="en-US" i="1" dirty="0" smtClean="0"/>
              <a:t>H</a:t>
            </a:r>
            <a:r>
              <a:rPr lang="en-US" i="1" baseline="-25000" dirty="0" smtClean="0"/>
              <a:t>0</a:t>
            </a:r>
            <a:r>
              <a:rPr lang="en-US" i="1" dirty="0" smtClean="0"/>
              <a:t> </a:t>
            </a:r>
            <a:r>
              <a:rPr lang="en-US" dirty="0" smtClean="0"/>
              <a:t>provided by the data (</a:t>
            </a:r>
            <a:r>
              <a:rPr lang="en-US" dirty="0" err="1" smtClean="0"/>
              <a:t>ie</a:t>
            </a:r>
            <a:r>
              <a:rPr lang="en-US" dirty="0" smtClean="0"/>
              <a:t> observed result is unlikely to occur when </a:t>
            </a:r>
            <a:r>
              <a:rPr lang="en-US" i="1" dirty="0" smtClean="0"/>
              <a:t>H</a:t>
            </a:r>
            <a:r>
              <a:rPr lang="en-US" i="1" baseline="-25000" dirty="0" smtClean="0"/>
              <a:t>0</a:t>
            </a:r>
            <a:r>
              <a:rPr lang="en-US" dirty="0" smtClean="0"/>
              <a:t> is true). </a:t>
            </a:r>
          </a:p>
          <a:p>
            <a:endParaRPr lang="en-US" dirty="0" smtClean="0"/>
          </a:p>
          <a:p>
            <a:r>
              <a:rPr lang="en-US" dirty="0" smtClean="0"/>
              <a:t>Larger p-values </a:t>
            </a:r>
            <a:r>
              <a:rPr lang="en-US" u="sng" dirty="0" smtClean="0"/>
              <a:t>fail to give evidence</a:t>
            </a:r>
            <a:r>
              <a:rPr lang="en-US" dirty="0" smtClean="0"/>
              <a:t> against </a:t>
            </a:r>
            <a:r>
              <a:rPr lang="en-US" i="1" dirty="0" smtClean="0"/>
              <a:t>H</a:t>
            </a:r>
            <a:r>
              <a:rPr lang="en-US" i="1" baseline="-25000" dirty="0" smtClean="0"/>
              <a:t>0</a:t>
            </a:r>
            <a:r>
              <a:rPr lang="en-US" i="1"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paramedics…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What is the p-value associated with testing our null hypothesis? </a:t>
            </a:r>
          </a:p>
          <a:p>
            <a:pPr lvl="1"/>
            <a:r>
              <a:rPr lang="en-US" dirty="0" smtClean="0"/>
              <a:t>Using our test statistic: </a:t>
            </a:r>
          </a:p>
          <a:p>
            <a:pPr lvl="1"/>
            <a:r>
              <a:rPr lang="en-US" dirty="0" smtClean="0"/>
              <a:t>The p-value would be: </a:t>
            </a:r>
          </a:p>
          <a:p>
            <a:pPr lvl="1"/>
            <a:endParaRPr lang="en-US" dirty="0" smtClean="0"/>
          </a:p>
          <a:p>
            <a:pPr lvl="1"/>
            <a:endParaRPr lang="en-US" dirty="0" smtClean="0"/>
          </a:p>
          <a:p>
            <a:r>
              <a:rPr lang="en-US" dirty="0" smtClean="0"/>
              <a:t>So…are we for or against our </a:t>
            </a:r>
            <a:r>
              <a:rPr lang="en-US" i="1" dirty="0" smtClean="0"/>
              <a:t>H</a:t>
            </a:r>
            <a:r>
              <a:rPr lang="en-US" i="1" baseline="-25000" dirty="0" smtClean="0"/>
              <a:t>0</a:t>
            </a:r>
            <a:r>
              <a:rPr lang="en-US" i="1" dirty="0" smtClean="0"/>
              <a:t> ?</a:t>
            </a:r>
          </a:p>
          <a:p>
            <a:pPr lvl="1"/>
            <a:r>
              <a:rPr lang="en-US" i="1" dirty="0" smtClean="0"/>
              <a:t>Small p-value provides strong evidence against H</a:t>
            </a:r>
            <a:r>
              <a:rPr lang="en-US" i="1" baseline="-25000" dirty="0" smtClean="0"/>
              <a:t>0</a:t>
            </a:r>
            <a:endParaRPr lang="en-US" dirty="0" smtClean="0"/>
          </a:p>
          <a:p>
            <a:pPr lvl="1"/>
            <a:endParaRPr lang="en-US" dirty="0" smtClean="0"/>
          </a:p>
          <a:p>
            <a:pPr lvl="1"/>
            <a:endParaRPr lang="en-US" dirty="0" smtClean="0"/>
          </a:p>
        </p:txBody>
      </p:sp>
      <p:pic>
        <p:nvPicPr>
          <p:cNvPr id="4" name="Picture 3"/>
          <p:cNvPicPr>
            <a:picLocks noChangeAspect="1" noChangeArrowheads="1"/>
          </p:cNvPicPr>
          <p:nvPr/>
        </p:nvPicPr>
        <p:blipFill>
          <a:blip r:embed="rId2" cstate="print"/>
          <a:srcRect r="64095" b="15957"/>
          <a:stretch>
            <a:fillRect/>
          </a:stretch>
        </p:blipFill>
        <p:spPr bwMode="auto">
          <a:xfrm>
            <a:off x="1600200" y="1371600"/>
            <a:ext cx="3027106" cy="53340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r="62840" b="14893"/>
          <a:stretch>
            <a:fillRect/>
          </a:stretch>
        </p:blipFill>
        <p:spPr bwMode="auto">
          <a:xfrm>
            <a:off x="4800600" y="1371600"/>
            <a:ext cx="3124200" cy="538655"/>
          </a:xfrm>
          <a:prstGeom prst="rect">
            <a:avLst/>
          </a:prstGeom>
          <a:noFill/>
          <a:ln w="9525">
            <a:noFill/>
            <a:miter lim="800000"/>
            <a:headEnd/>
            <a:tailEnd/>
          </a:ln>
          <a:effectLst/>
        </p:spPr>
      </p:pic>
      <p:pic>
        <p:nvPicPr>
          <p:cNvPr id="26628" name="Picture 4"/>
          <p:cNvPicPr>
            <a:picLocks noChangeAspect="1" noChangeArrowheads="1"/>
          </p:cNvPicPr>
          <p:nvPr/>
        </p:nvPicPr>
        <p:blipFill>
          <a:blip r:embed="rId4" cstate="print"/>
          <a:srcRect l="39722" r="39776" b="29927"/>
          <a:stretch>
            <a:fillRect/>
          </a:stretch>
        </p:blipFill>
        <p:spPr bwMode="auto">
          <a:xfrm>
            <a:off x="5638800" y="3124200"/>
            <a:ext cx="1676400" cy="419100"/>
          </a:xfrm>
          <a:prstGeom prst="rect">
            <a:avLst/>
          </a:prstGeom>
          <a:noFill/>
          <a:ln w="9525">
            <a:noFill/>
            <a:miter lim="800000"/>
            <a:headEnd/>
            <a:tailEnd/>
          </a:ln>
          <a:effectLst/>
        </p:spPr>
      </p:pic>
      <p:pic>
        <p:nvPicPr>
          <p:cNvPr id="26629" name="Picture 5"/>
          <p:cNvPicPr>
            <a:picLocks noChangeAspect="1" noChangeArrowheads="1"/>
          </p:cNvPicPr>
          <p:nvPr/>
        </p:nvPicPr>
        <p:blipFill>
          <a:blip r:embed="rId5" cstate="print"/>
          <a:srcRect l="16658" r="16711" b="12409"/>
          <a:stretch>
            <a:fillRect/>
          </a:stretch>
        </p:blipFill>
        <p:spPr bwMode="auto">
          <a:xfrm>
            <a:off x="2057400" y="4267200"/>
            <a:ext cx="5547360" cy="533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sz="2000" dirty="0" smtClean="0"/>
              <a:t>Does the job satisfaction of assembly workers differ when their work is machine-paced rather than self-paced? Assume the standard deviation of this normal distribution is 60. If there is no difference in job satisfaction, then the mean is 0. One study chose 18 subjects at random from a group of people who assembled electronics. These workers gave a mean of 17 (that is these workers preferred the self-paced environment). </a:t>
            </a:r>
          </a:p>
          <a:p>
            <a:r>
              <a:rPr lang="en-US" sz="2400" dirty="0" smtClean="0"/>
              <a:t>Hypotheses: </a:t>
            </a:r>
          </a:p>
          <a:p>
            <a:endParaRPr lang="en-US" sz="2400" dirty="0" smtClean="0"/>
          </a:p>
          <a:p>
            <a:r>
              <a:rPr lang="en-US" sz="2400" dirty="0" smtClean="0"/>
              <a:t>Test Statistic: </a:t>
            </a:r>
          </a:p>
          <a:p>
            <a:endParaRPr lang="en-US" sz="2400" dirty="0" smtClean="0"/>
          </a:p>
          <a:p>
            <a:r>
              <a:rPr lang="en-US" sz="2400" dirty="0" smtClean="0"/>
              <a:t>P-Value: 	</a:t>
            </a:r>
            <a:endParaRPr lang="en-US" sz="2400" dirty="0"/>
          </a:p>
        </p:txBody>
      </p:sp>
      <p:pic>
        <p:nvPicPr>
          <p:cNvPr id="28675" name="Picture 3"/>
          <p:cNvPicPr>
            <a:picLocks noChangeAspect="1" noChangeArrowheads="1"/>
          </p:cNvPicPr>
          <p:nvPr/>
        </p:nvPicPr>
        <p:blipFill>
          <a:blip r:embed="rId2" cstate="print"/>
          <a:srcRect r="80779" b="31915"/>
          <a:stretch>
            <a:fillRect/>
          </a:stretch>
        </p:blipFill>
        <p:spPr bwMode="auto">
          <a:xfrm>
            <a:off x="3657600" y="3733800"/>
            <a:ext cx="1600200" cy="426720"/>
          </a:xfrm>
          <a:prstGeom prst="rect">
            <a:avLst/>
          </a:prstGeom>
          <a:noFill/>
          <a:ln w="9525">
            <a:noFill/>
            <a:miter lim="800000"/>
            <a:headEnd/>
            <a:tailEnd/>
          </a:ln>
          <a:effectLst/>
        </p:spPr>
      </p:pic>
      <p:pic>
        <p:nvPicPr>
          <p:cNvPr id="28676" name="Picture 4"/>
          <p:cNvPicPr>
            <a:picLocks noChangeAspect="1" noChangeArrowheads="1"/>
          </p:cNvPicPr>
          <p:nvPr/>
        </p:nvPicPr>
        <p:blipFill>
          <a:blip r:embed="rId3" cstate="print"/>
          <a:srcRect r="80753" b="32979"/>
          <a:stretch>
            <a:fillRect/>
          </a:stretch>
        </p:blipFill>
        <p:spPr bwMode="auto">
          <a:xfrm>
            <a:off x="5486400" y="3733800"/>
            <a:ext cx="1600200" cy="419469"/>
          </a:xfrm>
          <a:prstGeom prst="rect">
            <a:avLst/>
          </a:prstGeom>
          <a:noFill/>
          <a:ln w="9525">
            <a:noFill/>
            <a:miter lim="800000"/>
            <a:headEnd/>
            <a:tailEnd/>
          </a:ln>
          <a:effectLst/>
        </p:spPr>
      </p:pic>
      <p:pic>
        <p:nvPicPr>
          <p:cNvPr id="28677" name="Picture 5"/>
          <p:cNvPicPr>
            <a:picLocks noChangeAspect="1" noChangeArrowheads="1"/>
          </p:cNvPicPr>
          <p:nvPr/>
        </p:nvPicPr>
        <p:blipFill>
          <a:blip r:embed="rId4" cstate="print"/>
          <a:srcRect l="30753" r="30806" b="10000"/>
          <a:stretch>
            <a:fillRect/>
          </a:stretch>
        </p:blipFill>
        <p:spPr bwMode="auto">
          <a:xfrm>
            <a:off x="3581400" y="4419600"/>
            <a:ext cx="2667000" cy="800100"/>
          </a:xfrm>
          <a:prstGeom prst="rect">
            <a:avLst/>
          </a:prstGeom>
          <a:noFill/>
          <a:ln w="9525">
            <a:noFill/>
            <a:miter lim="800000"/>
            <a:headEnd/>
            <a:tailEnd/>
          </a:ln>
          <a:effectLst/>
        </p:spPr>
      </p:pic>
      <p:pic>
        <p:nvPicPr>
          <p:cNvPr id="28678" name="Picture 6"/>
          <p:cNvPicPr>
            <a:picLocks noChangeAspect="1" noChangeArrowheads="1"/>
          </p:cNvPicPr>
          <p:nvPr/>
        </p:nvPicPr>
        <p:blipFill>
          <a:blip r:embed="rId5" cstate="print"/>
          <a:srcRect l="11532" r="11586" b="12409"/>
          <a:stretch>
            <a:fillRect/>
          </a:stretch>
        </p:blipFill>
        <p:spPr bwMode="auto">
          <a:xfrm>
            <a:off x="2895600" y="5486400"/>
            <a:ext cx="5943600" cy="495300"/>
          </a:xfrm>
          <a:prstGeom prst="rect">
            <a:avLst/>
          </a:prstGeom>
          <a:noFill/>
          <a:ln w="9525">
            <a:noFill/>
            <a:miter lim="800000"/>
            <a:headEnd/>
            <a:tailEnd/>
          </a:ln>
          <a:effectLst/>
        </p:spPr>
      </p:pic>
      <p:pic>
        <p:nvPicPr>
          <p:cNvPr id="28679" name="Picture 7"/>
          <p:cNvPicPr>
            <a:picLocks noChangeAspect="1" noChangeArrowheads="1"/>
          </p:cNvPicPr>
          <p:nvPr/>
        </p:nvPicPr>
        <p:blipFill>
          <a:blip r:embed="rId6" cstate="print"/>
          <a:srcRect l="29471" r="29525" b="29927"/>
          <a:stretch>
            <a:fillRect/>
          </a:stretch>
        </p:blipFill>
        <p:spPr bwMode="auto">
          <a:xfrm>
            <a:off x="3657600" y="5943600"/>
            <a:ext cx="3048008" cy="381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a:t>
            </a:r>
            <a:endParaRPr lang="en-US" dirty="0"/>
          </a:p>
        </p:txBody>
      </p:sp>
      <p:sp>
        <p:nvSpPr>
          <p:cNvPr id="3" name="Content Placeholder 2"/>
          <p:cNvSpPr>
            <a:spLocks noGrp="1"/>
          </p:cNvSpPr>
          <p:nvPr>
            <p:ph idx="1"/>
          </p:nvPr>
        </p:nvSpPr>
        <p:spPr/>
        <p:txBody>
          <a:bodyPr/>
          <a:lstStyle/>
          <a:p>
            <a:r>
              <a:rPr lang="en-US" dirty="0" smtClean="0"/>
              <a:t>If the </a:t>
            </a:r>
            <a:r>
              <a:rPr lang="en-US" i="1" dirty="0" smtClean="0"/>
              <a:t>p-</a:t>
            </a:r>
            <a:r>
              <a:rPr lang="en-US" dirty="0" smtClean="0"/>
              <a:t>value is as small as or smaller than the alpha, we say that the data as statistically significant at level </a:t>
            </a:r>
          </a:p>
          <a:p>
            <a:endParaRPr lang="en-US" dirty="0" smtClean="0"/>
          </a:p>
          <a:p>
            <a:r>
              <a:rPr lang="en-US" dirty="0" smtClean="0"/>
              <a:t>At a 95% confidence level, </a:t>
            </a:r>
          </a:p>
          <a:p>
            <a:endParaRPr lang="en-US" dirty="0" smtClean="0"/>
          </a:p>
          <a:p>
            <a:r>
              <a:rPr lang="en-US" dirty="0" smtClean="0"/>
              <a:t>Note: Significant in a statistical sense, does not mean “important.” It just means simply not likely to happen just by chance.</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028" name="Picture 4"/>
          <p:cNvPicPr>
            <a:picLocks noChangeAspect="1" noChangeArrowheads="1"/>
          </p:cNvPicPr>
          <p:nvPr/>
        </p:nvPicPr>
        <p:blipFill>
          <a:blip r:embed="rId2" cstate="print"/>
          <a:srcRect l="41031" r="41030" b="34700"/>
          <a:stretch>
            <a:fillRect/>
          </a:stretch>
        </p:blipFill>
        <p:spPr bwMode="auto">
          <a:xfrm>
            <a:off x="6248400" y="3657600"/>
            <a:ext cx="1314175" cy="404812"/>
          </a:xfrm>
          <a:prstGeom prst="rect">
            <a:avLst/>
          </a:prstGeom>
          <a:noFill/>
          <a:ln w="9525">
            <a:noFill/>
            <a:miter lim="800000"/>
            <a:headEnd/>
            <a:tailEnd/>
          </a:ln>
          <a:effectLst/>
        </p:spPr>
      </p:pic>
      <p:pic>
        <p:nvPicPr>
          <p:cNvPr id="8" name="Picture 4"/>
          <p:cNvPicPr>
            <a:picLocks noChangeAspect="1" noChangeArrowheads="1"/>
          </p:cNvPicPr>
          <p:nvPr/>
        </p:nvPicPr>
        <p:blipFill>
          <a:blip r:embed="rId2" cstate="print"/>
          <a:srcRect l="41031" r="53512" b="38541"/>
          <a:stretch>
            <a:fillRect/>
          </a:stretch>
        </p:blipFill>
        <p:spPr bwMode="auto">
          <a:xfrm>
            <a:off x="6686825" y="2514600"/>
            <a:ext cx="399775" cy="38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P = .03 under a 95% confidence level, then </a:t>
            </a:r>
          </a:p>
          <a:p>
            <a:endParaRPr lang="en-US" dirty="0" smtClean="0"/>
          </a:p>
          <a:p>
            <a:endParaRPr lang="en-US" dirty="0" smtClean="0"/>
          </a:p>
          <a:p>
            <a:r>
              <a:rPr lang="en-US" dirty="0" smtClean="0"/>
              <a:t>So is the result statistically significant?</a:t>
            </a:r>
          </a:p>
          <a:p>
            <a:pPr lvl="1"/>
            <a:r>
              <a:rPr lang="en-US" dirty="0" smtClean="0"/>
              <a:t>Yes</a:t>
            </a:r>
          </a:p>
          <a:p>
            <a:endParaRPr lang="en-US" dirty="0" smtClean="0"/>
          </a:p>
          <a:p>
            <a:r>
              <a:rPr lang="en-US" dirty="0" smtClean="0"/>
              <a:t>What about for </a:t>
            </a:r>
          </a:p>
          <a:p>
            <a:pPr lvl="1"/>
            <a:r>
              <a:rPr lang="en-US" dirty="0" smtClean="0"/>
              <a:t>No</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028" name="Picture 4"/>
          <p:cNvPicPr>
            <a:picLocks noChangeAspect="1" noChangeArrowheads="1"/>
          </p:cNvPicPr>
          <p:nvPr/>
        </p:nvPicPr>
        <p:blipFill>
          <a:blip r:embed="rId2" cstate="print"/>
          <a:srcRect l="41031" r="41030" b="34700"/>
          <a:stretch>
            <a:fillRect/>
          </a:stretch>
        </p:blipFill>
        <p:spPr bwMode="auto">
          <a:xfrm>
            <a:off x="2971800" y="2743200"/>
            <a:ext cx="1314175" cy="404812"/>
          </a:xfrm>
          <a:prstGeom prst="rect">
            <a:avLst/>
          </a:prstGeom>
          <a:noFill/>
          <a:ln w="9525">
            <a:noFill/>
            <a:miter lim="800000"/>
            <a:headEnd/>
            <a:tailEnd/>
          </a:ln>
          <a:effectLst/>
        </p:spPr>
      </p:pic>
      <p:pic>
        <p:nvPicPr>
          <p:cNvPr id="30722" name="Picture 2"/>
          <p:cNvPicPr>
            <a:picLocks noChangeAspect="1" noChangeArrowheads="1"/>
          </p:cNvPicPr>
          <p:nvPr/>
        </p:nvPicPr>
        <p:blipFill>
          <a:blip r:embed="rId3" cstate="print"/>
          <a:srcRect l="41030" r="39749" b="34700"/>
          <a:stretch>
            <a:fillRect/>
          </a:stretch>
        </p:blipFill>
        <p:spPr bwMode="auto">
          <a:xfrm>
            <a:off x="4495800" y="4953000"/>
            <a:ext cx="1447801" cy="4162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Interpretations</a:t>
            </a:r>
            <a:endParaRPr lang="en-US" dirty="0"/>
          </a:p>
        </p:txBody>
      </p:sp>
      <p:sp>
        <p:nvSpPr>
          <p:cNvPr id="3" name="Content Placeholder 2"/>
          <p:cNvSpPr>
            <a:spLocks noGrp="1"/>
          </p:cNvSpPr>
          <p:nvPr>
            <p:ph idx="1"/>
          </p:nvPr>
        </p:nvSpPr>
        <p:spPr/>
        <p:txBody>
          <a:bodyPr/>
          <a:lstStyle/>
          <a:p>
            <a:r>
              <a:rPr lang="en-US" dirty="0" smtClean="0"/>
              <a:t>So…we find the p-value… and we know if it’s statistically significant…now what…</a:t>
            </a:r>
          </a:p>
          <a:p>
            <a:endParaRPr lang="en-US" dirty="0" smtClean="0"/>
          </a:p>
          <a:p>
            <a:r>
              <a:rPr lang="en-US" dirty="0" smtClean="0"/>
              <a:t>We want to reject H</a:t>
            </a:r>
            <a:r>
              <a:rPr lang="en-US" baseline="-25000" dirty="0" smtClean="0"/>
              <a:t>0</a:t>
            </a:r>
            <a:r>
              <a:rPr lang="en-US" dirty="0" smtClean="0"/>
              <a:t> or fail to reject H</a:t>
            </a:r>
            <a:r>
              <a:rPr lang="en-US" baseline="-25000" dirty="0" smtClean="0"/>
              <a:t>0</a:t>
            </a:r>
            <a:endParaRPr lang="en-US" dirty="0" smtClean="0"/>
          </a:p>
          <a:p>
            <a:endParaRPr lang="en-US" dirty="0" smtClean="0"/>
          </a:p>
          <a:p>
            <a:pPr lvl="1"/>
            <a:r>
              <a:rPr lang="en-US" dirty="0" smtClean="0"/>
              <a:t>If p-value &gt; 	then we fail to reject H</a:t>
            </a:r>
            <a:r>
              <a:rPr lang="en-US" baseline="-25000" dirty="0" smtClean="0"/>
              <a:t>0</a:t>
            </a:r>
          </a:p>
          <a:p>
            <a:pPr lvl="1"/>
            <a:endParaRPr lang="en-US" baseline="-25000" dirty="0" smtClean="0"/>
          </a:p>
          <a:p>
            <a:pPr lvl="1"/>
            <a:r>
              <a:rPr lang="en-US" dirty="0" smtClean="0"/>
              <a:t>If p-value &lt; 	then we reject H</a:t>
            </a:r>
            <a:r>
              <a:rPr lang="en-US" baseline="-25000" dirty="0" smtClean="0"/>
              <a:t>0</a:t>
            </a:r>
          </a:p>
          <a:p>
            <a:pPr>
              <a:buNone/>
            </a:pPr>
            <a:endParaRPr lang="en-US" dirty="0" smtClean="0"/>
          </a:p>
          <a:p>
            <a:endParaRPr lang="en-US"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86200" y="4191000"/>
            <a:ext cx="240030" cy="533400"/>
          </a:xfrm>
          <a:prstGeom prst="rect">
            <a:avLst/>
          </a:prstGeom>
          <a:noFill/>
        </p:spPr>
      </p:pic>
      <p:pic>
        <p:nvPicPr>
          <p:cNvPr id="8"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74770" y="5029200"/>
            <a:ext cx="240030" cy="533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sz="2800" dirty="0" smtClean="0"/>
              <a:t>Significance Testing:</a:t>
            </a:r>
          </a:p>
          <a:p>
            <a:pPr lvl="1"/>
            <a:r>
              <a:rPr lang="en-US" sz="2400" dirty="0" smtClean="0"/>
              <a:t>A formal procedure for comparing observed data with a hypothesis whose truth value we want to assess.</a:t>
            </a:r>
          </a:p>
          <a:p>
            <a:pPr lvl="1"/>
            <a:endParaRPr lang="en-US" sz="2400" dirty="0" smtClean="0"/>
          </a:p>
          <a:p>
            <a:r>
              <a:rPr lang="en-US" sz="2800" dirty="0" smtClean="0"/>
              <a:t>Hypothesis: </a:t>
            </a:r>
          </a:p>
          <a:p>
            <a:pPr lvl="1"/>
            <a:r>
              <a:rPr lang="en-US" sz="2400" dirty="0" smtClean="0"/>
              <a:t>A statement about a population parameter, like </a:t>
            </a:r>
            <a:r>
              <a:rPr lang="en-US" sz="2400" i="1" dirty="0" smtClean="0"/>
              <a:t>µ </a:t>
            </a:r>
            <a:r>
              <a:rPr lang="en-US" sz="2400" dirty="0" smtClean="0"/>
              <a:t>or </a:t>
            </a:r>
            <a:r>
              <a:rPr lang="en-US" sz="2400" i="1" dirty="0" smtClean="0"/>
              <a:t>p</a:t>
            </a: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Significance Tests</a:t>
            </a:r>
            <a:endParaRPr lang="en-US" dirty="0"/>
          </a:p>
        </p:txBody>
      </p:sp>
      <p:sp>
        <p:nvSpPr>
          <p:cNvPr id="3" name="Content Placeholder 2"/>
          <p:cNvSpPr>
            <a:spLocks noGrp="1"/>
          </p:cNvSpPr>
          <p:nvPr>
            <p:ph idx="1"/>
          </p:nvPr>
        </p:nvSpPr>
        <p:spPr/>
        <p:txBody>
          <a:bodyPr>
            <a:normAutofit fontScale="92500" lnSpcReduction="10000"/>
          </a:bodyPr>
          <a:lstStyle/>
          <a:p>
            <a:pPr marL="596646" indent="-514350">
              <a:buFont typeface="+mj-lt"/>
              <a:buAutoNum type="arabicPeriod"/>
            </a:pPr>
            <a:r>
              <a:rPr lang="en-US" u="sng" dirty="0" smtClean="0"/>
              <a:t>Hypothesis:  </a:t>
            </a:r>
            <a:r>
              <a:rPr lang="en-US" sz="2800" dirty="0" smtClean="0"/>
              <a:t>Identify the population and parameter you want to draw conclusion about. State the hypothesis</a:t>
            </a:r>
          </a:p>
          <a:p>
            <a:pPr marL="596646" indent="-514350">
              <a:buFont typeface="+mj-lt"/>
              <a:buAutoNum type="arabicPeriod"/>
            </a:pPr>
            <a:endParaRPr lang="en-US" sz="2800" dirty="0" smtClean="0"/>
          </a:p>
          <a:p>
            <a:pPr marL="596646" indent="-514350">
              <a:buFont typeface="+mj-lt"/>
              <a:buAutoNum type="arabicPeriod"/>
            </a:pPr>
            <a:r>
              <a:rPr lang="en-US" u="sng" dirty="0" smtClean="0"/>
              <a:t>Conditions: </a:t>
            </a:r>
            <a:r>
              <a:rPr lang="en-US" sz="2800" dirty="0" smtClean="0"/>
              <a:t>Choose the appropriate inference procedure. Verify conditions.</a:t>
            </a:r>
          </a:p>
          <a:p>
            <a:pPr marL="596646" indent="-514350">
              <a:buFont typeface="+mj-lt"/>
              <a:buAutoNum type="arabicPeriod"/>
            </a:pPr>
            <a:endParaRPr lang="en-US" sz="2800" dirty="0" smtClean="0"/>
          </a:p>
          <a:p>
            <a:pPr marL="596646" indent="-514350">
              <a:buFont typeface="+mj-lt"/>
              <a:buAutoNum type="arabicPeriod"/>
            </a:pPr>
            <a:r>
              <a:rPr lang="en-US" u="sng" dirty="0" smtClean="0"/>
              <a:t>Calculations: </a:t>
            </a:r>
            <a:r>
              <a:rPr lang="en-US" sz="2800" dirty="0" smtClean="0"/>
              <a:t>Find test statistic and p-value</a:t>
            </a:r>
          </a:p>
          <a:p>
            <a:pPr marL="596646" indent="-514350">
              <a:buFont typeface="+mj-lt"/>
              <a:buAutoNum type="arabicPeriod"/>
            </a:pPr>
            <a:endParaRPr lang="en-US" sz="2800" dirty="0" smtClean="0"/>
          </a:p>
          <a:p>
            <a:pPr marL="596646" indent="-514350">
              <a:buFont typeface="+mj-lt"/>
              <a:buAutoNum type="arabicPeriod"/>
            </a:pPr>
            <a:r>
              <a:rPr lang="en-US" u="sng" dirty="0" smtClean="0"/>
              <a:t>Interpret: </a:t>
            </a:r>
            <a:r>
              <a:rPr lang="en-US" sz="2800" dirty="0" smtClean="0"/>
              <a:t>Decide statistical significance and write conclusion.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 Hypothesis, H</a:t>
            </a:r>
            <a:r>
              <a:rPr lang="en-US" baseline="-25000" dirty="0" smtClean="0"/>
              <a:t>a</a:t>
            </a:r>
            <a:endParaRPr lang="en-US" dirty="0"/>
          </a:p>
        </p:txBody>
      </p:sp>
      <p:sp>
        <p:nvSpPr>
          <p:cNvPr id="3" name="Content Placeholder 2"/>
          <p:cNvSpPr>
            <a:spLocks noGrp="1"/>
          </p:cNvSpPr>
          <p:nvPr>
            <p:ph idx="1"/>
          </p:nvPr>
        </p:nvSpPr>
        <p:spPr/>
        <p:txBody>
          <a:bodyPr/>
          <a:lstStyle/>
          <a:p>
            <a:r>
              <a:rPr lang="en-US" dirty="0" smtClean="0"/>
              <a:t> </a:t>
            </a:r>
          </a:p>
          <a:p>
            <a:endParaRPr lang="en-US" dirty="0" smtClean="0"/>
          </a:p>
          <a:p>
            <a:endParaRPr lang="en-US" dirty="0" smtClean="0"/>
          </a:p>
          <a:p>
            <a:r>
              <a:rPr lang="en-US" dirty="0" smtClean="0"/>
              <a:t> </a:t>
            </a:r>
          </a:p>
          <a:p>
            <a:endParaRPr lang="en-US" dirty="0" smtClean="0"/>
          </a:p>
          <a:p>
            <a:endParaRPr lang="en-US" dirty="0" smtClean="0"/>
          </a:p>
          <a:p>
            <a:r>
              <a:rPr lang="en-US" dirty="0" smtClean="0"/>
              <a:t> </a:t>
            </a:r>
            <a:endParaRPr lang="en-US" dirty="0"/>
          </a:p>
        </p:txBody>
      </p:sp>
      <p:pic>
        <p:nvPicPr>
          <p:cNvPr id="32771" name="Picture 3"/>
          <p:cNvPicPr>
            <a:picLocks noChangeAspect="1" noChangeArrowheads="1"/>
          </p:cNvPicPr>
          <p:nvPr/>
        </p:nvPicPr>
        <p:blipFill>
          <a:blip r:embed="rId2" cstate="print"/>
          <a:srcRect l="25654" r="25654" b="19558"/>
          <a:stretch>
            <a:fillRect/>
          </a:stretch>
        </p:blipFill>
        <p:spPr bwMode="auto">
          <a:xfrm>
            <a:off x="1981200" y="1447800"/>
            <a:ext cx="4530764" cy="633412"/>
          </a:xfrm>
          <a:prstGeom prst="rect">
            <a:avLst/>
          </a:prstGeom>
          <a:noFill/>
          <a:ln w="9525">
            <a:noFill/>
            <a:miter lim="800000"/>
            <a:headEnd/>
            <a:tailEnd/>
          </a:ln>
          <a:effectLst/>
        </p:spPr>
      </p:pic>
      <p:pic>
        <p:nvPicPr>
          <p:cNvPr id="32772" name="Picture 4"/>
          <p:cNvPicPr>
            <a:picLocks noChangeAspect="1" noChangeArrowheads="1"/>
          </p:cNvPicPr>
          <p:nvPr/>
        </p:nvPicPr>
        <p:blipFill>
          <a:blip r:embed="rId3" cstate="print"/>
          <a:srcRect l="25654" t="-10410" r="24373" b="4416"/>
          <a:stretch>
            <a:fillRect/>
          </a:stretch>
        </p:blipFill>
        <p:spPr bwMode="auto">
          <a:xfrm>
            <a:off x="1905000" y="3087075"/>
            <a:ext cx="4876800" cy="875323"/>
          </a:xfrm>
          <a:prstGeom prst="rect">
            <a:avLst/>
          </a:prstGeom>
          <a:noFill/>
          <a:ln w="9525">
            <a:noFill/>
            <a:miter lim="800000"/>
            <a:headEnd/>
            <a:tailEnd/>
          </a:ln>
          <a:effectLst/>
        </p:spPr>
      </p:pic>
      <p:pic>
        <p:nvPicPr>
          <p:cNvPr id="32774" name="Picture 6"/>
          <p:cNvPicPr>
            <a:picLocks noChangeAspect="1" noChangeArrowheads="1"/>
          </p:cNvPicPr>
          <p:nvPr/>
        </p:nvPicPr>
        <p:blipFill>
          <a:blip r:embed="rId4" cstate="print"/>
          <a:srcRect l="23064" r="21837" b="9148"/>
          <a:stretch>
            <a:fillRect/>
          </a:stretch>
        </p:blipFill>
        <p:spPr bwMode="auto">
          <a:xfrm>
            <a:off x="1752600" y="4828953"/>
            <a:ext cx="5257800" cy="7336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Fail to reject H</a:t>
            </a:r>
            <a:r>
              <a:rPr lang="en-US" baseline="-25000" dirty="0" smtClean="0"/>
              <a:t>0</a:t>
            </a:r>
            <a:r>
              <a:rPr lang="en-US" dirty="0" smtClean="0"/>
              <a:t> :</a:t>
            </a:r>
            <a:endParaRPr lang="en-US" dirty="0"/>
          </a:p>
        </p:txBody>
      </p:sp>
      <p:sp>
        <p:nvSpPr>
          <p:cNvPr id="3" name="Content Placeholder 2"/>
          <p:cNvSpPr>
            <a:spLocks noGrp="1"/>
          </p:cNvSpPr>
          <p:nvPr>
            <p:ph idx="1"/>
          </p:nvPr>
        </p:nvSpPr>
        <p:spPr/>
        <p:txBody>
          <a:bodyPr/>
          <a:lstStyle/>
          <a:p>
            <a:pPr lvl="1"/>
            <a:r>
              <a:rPr lang="en-US" dirty="0" smtClean="0"/>
              <a:t>We cannot find evidence to suggest H</a:t>
            </a:r>
            <a:r>
              <a:rPr lang="en-US" baseline="-25000" dirty="0" smtClean="0"/>
              <a:t>a</a:t>
            </a:r>
            <a:r>
              <a:rPr lang="en-US" dirty="0" smtClean="0"/>
              <a:t> is true.</a:t>
            </a:r>
          </a:p>
          <a:p>
            <a:pPr lvl="1"/>
            <a:r>
              <a:rPr lang="en-US" dirty="0" smtClean="0"/>
              <a:t>Thus for 2 tail, we cannot find convincing evidence that the mean differs</a:t>
            </a:r>
          </a:p>
          <a:p>
            <a:pPr lvl="1"/>
            <a:r>
              <a:rPr lang="en-US" dirty="0" smtClean="0"/>
              <a:t>Only means the data are consistent with H</a:t>
            </a:r>
            <a:r>
              <a:rPr lang="en-US" baseline="-25000" dirty="0" smtClean="0"/>
              <a:t>0</a:t>
            </a:r>
            <a:r>
              <a:rPr lang="en-US" dirty="0" smtClean="0"/>
              <a:t>, not that we have evidence that H</a:t>
            </a:r>
            <a:r>
              <a:rPr lang="en-US" baseline="-25000" dirty="0" smtClean="0"/>
              <a:t>0</a:t>
            </a:r>
            <a:r>
              <a:rPr lang="en-US" dirty="0" smtClean="0"/>
              <a:t> is true.</a:t>
            </a:r>
          </a:p>
          <a:p>
            <a:pPr lvl="1"/>
            <a:r>
              <a:rPr lang="en-US" dirty="0" smtClean="0"/>
              <a:t>Want to make statement that “since the obtained p-value is so large, we don’t have strong evidence against H</a:t>
            </a:r>
            <a:r>
              <a:rPr lang="en-US" baseline="-25000" dirty="0" smtClean="0"/>
              <a:t>0</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you know to Use Hypothesis</a:t>
            </a:r>
            <a:endParaRPr lang="en-US" dirty="0"/>
          </a:p>
        </p:txBody>
      </p:sp>
      <p:sp>
        <p:nvSpPr>
          <p:cNvPr id="3" name="Content Placeholder 2"/>
          <p:cNvSpPr>
            <a:spLocks noGrp="1"/>
          </p:cNvSpPr>
          <p:nvPr>
            <p:ph idx="1"/>
          </p:nvPr>
        </p:nvSpPr>
        <p:spPr/>
        <p:txBody>
          <a:bodyPr/>
          <a:lstStyle/>
          <a:p>
            <a:r>
              <a:rPr lang="en-US" dirty="0" smtClean="0"/>
              <a:t>C.I. is an </a:t>
            </a:r>
            <a:r>
              <a:rPr lang="en-US" b="1" i="1" dirty="0" smtClean="0"/>
              <a:t>estimate</a:t>
            </a:r>
            <a:r>
              <a:rPr lang="en-US" dirty="0" smtClean="0"/>
              <a:t> of the true parameter</a:t>
            </a:r>
          </a:p>
          <a:p>
            <a:endParaRPr lang="en-US" dirty="0"/>
          </a:p>
          <a:p>
            <a:endParaRPr lang="en-US" dirty="0" smtClean="0"/>
          </a:p>
          <a:p>
            <a:r>
              <a:rPr lang="en-US" dirty="0" smtClean="0"/>
              <a:t>Test for Significance is providing </a:t>
            </a:r>
            <a:r>
              <a:rPr lang="en-US" b="1" i="1" u="sng" dirty="0" smtClean="0"/>
              <a:t>evidence</a:t>
            </a:r>
            <a:r>
              <a:rPr lang="en-US" dirty="0" smtClean="0"/>
              <a:t> to support or to oppose a claim. </a:t>
            </a:r>
          </a:p>
        </p:txBody>
      </p:sp>
    </p:spTree>
    <p:extLst>
      <p:ext uri="{BB962C8B-B14F-4D97-AF65-F5344CB8AC3E}">
        <p14:creationId xmlns:p14="http://schemas.microsoft.com/office/powerpoint/2010/main" val="1005635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think…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Several cities have begun to monitor and examine paramedic response times. In </a:t>
            </a:r>
            <a:r>
              <a:rPr lang="en-US" dirty="0" err="1" smtClean="0"/>
              <a:t>Hurtville</a:t>
            </a:r>
            <a:r>
              <a:rPr lang="en-US" dirty="0" smtClean="0"/>
              <a:t>, the mean response time to all accidents involving life threatening accidents was </a:t>
            </a:r>
            <a:r>
              <a:rPr lang="en-US" i="1" dirty="0" smtClean="0"/>
              <a:t>µ=6.7 minutes. </a:t>
            </a:r>
            <a:r>
              <a:rPr lang="en-US" dirty="0" smtClean="0"/>
              <a:t>The city manager encourages them to do better each year. The following year the city manager selects a SRS of 400 life threatening calls. The average response time for this sample was </a:t>
            </a:r>
            <a:r>
              <a:rPr lang="en-US" i="1" dirty="0" smtClean="0"/>
              <a:t>6.48 minutes.</a:t>
            </a:r>
          </a:p>
          <a:p>
            <a:endParaRPr lang="en-US" i="1" dirty="0" smtClean="0"/>
          </a:p>
          <a:p>
            <a:r>
              <a:rPr lang="en-US" i="1" dirty="0" smtClean="0"/>
              <a:t>Do these data points provide </a:t>
            </a:r>
            <a:r>
              <a:rPr lang="en-US" i="1" u="sng" dirty="0" smtClean="0"/>
              <a:t>good</a:t>
            </a:r>
            <a:r>
              <a:rPr lang="en-US" i="1" dirty="0" smtClean="0"/>
              <a:t> evidence that the response times have decreased since last year?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think…</a:t>
            </a:r>
            <a:endParaRPr lang="en-US" dirty="0"/>
          </a:p>
        </p:txBody>
      </p:sp>
      <p:sp>
        <p:nvSpPr>
          <p:cNvPr id="3" name="Content Placeholder 2"/>
          <p:cNvSpPr>
            <a:spLocks noGrp="1"/>
          </p:cNvSpPr>
          <p:nvPr>
            <p:ph idx="1"/>
          </p:nvPr>
        </p:nvSpPr>
        <p:spPr/>
        <p:txBody>
          <a:bodyPr/>
          <a:lstStyle/>
          <a:p>
            <a:r>
              <a:rPr lang="en-US" dirty="0" smtClean="0"/>
              <a:t>What would we want to test? </a:t>
            </a:r>
          </a:p>
          <a:p>
            <a:pPr lvl="1"/>
            <a:r>
              <a:rPr lang="en-US" dirty="0" smtClean="0"/>
              <a:t>Normality? </a:t>
            </a:r>
          </a:p>
          <a:p>
            <a:pPr lvl="2"/>
            <a:r>
              <a:rPr lang="en-US" dirty="0" smtClean="0"/>
              <a:t>Standard deviation would be…</a:t>
            </a:r>
          </a:p>
          <a:p>
            <a:pPr lvl="2"/>
            <a:endParaRPr lang="en-US" dirty="0" smtClean="0"/>
          </a:p>
          <a:p>
            <a:pPr lvl="2"/>
            <a:endParaRPr lang="en-US" dirty="0" smtClean="0"/>
          </a:p>
          <a:p>
            <a:pPr lvl="2"/>
            <a:endParaRPr lang="en-US" dirty="0" smtClean="0"/>
          </a:p>
          <a:p>
            <a:pPr lvl="1"/>
            <a:r>
              <a:rPr lang="en-US" dirty="0" smtClean="0"/>
              <a:t>For or Against claim? </a:t>
            </a:r>
          </a:p>
          <a:p>
            <a:pPr lvl="2"/>
            <a:r>
              <a:rPr lang="en-US" dirty="0" smtClean="0"/>
              <a:t>Against the claim!</a:t>
            </a:r>
            <a:endParaRPr lang="en-US" dirty="0"/>
          </a:p>
        </p:txBody>
      </p:sp>
      <p:pic>
        <p:nvPicPr>
          <p:cNvPr id="1026" name="Picture 2"/>
          <p:cNvPicPr>
            <a:picLocks noChangeAspect="1" noChangeArrowheads="1"/>
          </p:cNvPicPr>
          <p:nvPr/>
        </p:nvPicPr>
        <p:blipFill>
          <a:blip r:embed="rId2" cstate="print"/>
          <a:srcRect l="22787" r="24857" b="9248"/>
          <a:stretch>
            <a:fillRect/>
          </a:stretch>
        </p:blipFill>
        <p:spPr bwMode="auto">
          <a:xfrm>
            <a:off x="3124200" y="3062288"/>
            <a:ext cx="3505200" cy="7477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 the Claim? </a:t>
            </a:r>
            <a:endParaRPr lang="en-US" dirty="0"/>
          </a:p>
        </p:txBody>
      </p:sp>
      <p:sp>
        <p:nvSpPr>
          <p:cNvPr id="3" name="Content Placeholder 2"/>
          <p:cNvSpPr>
            <a:spLocks noGrp="1"/>
          </p:cNvSpPr>
          <p:nvPr>
            <p:ph idx="1"/>
          </p:nvPr>
        </p:nvSpPr>
        <p:spPr/>
        <p:txBody>
          <a:bodyPr/>
          <a:lstStyle/>
          <a:p>
            <a:r>
              <a:rPr lang="en-US" dirty="0" smtClean="0"/>
              <a:t> But the times are lower!? Shown from the data</a:t>
            </a:r>
            <a:r>
              <a:rPr lang="en-US" dirty="0" smtClean="0"/>
              <a:t>.</a:t>
            </a:r>
            <a:endParaRPr lang="en-US" dirty="0" smtClean="0"/>
          </a:p>
          <a:p>
            <a:endParaRPr lang="en-US" dirty="0"/>
          </a:p>
          <a:p>
            <a:r>
              <a:rPr lang="en-US" dirty="0" smtClean="0"/>
              <a:t>The evidence suggest that the lowering of the times is due to random variation, not by the first responders doing anything differently. </a:t>
            </a:r>
          </a:p>
          <a:p>
            <a:endParaRPr lang="en-US" dirty="0"/>
          </a:p>
          <a:p>
            <a:pPr marL="82296" indent="0">
              <a:buNone/>
            </a:pPr>
            <a:r>
              <a:rPr lang="en-US" dirty="0" smtClean="0"/>
              <a:t>Easy Fix!</a:t>
            </a:r>
            <a:endParaRPr lang="en-US" dirty="0"/>
          </a:p>
        </p:txBody>
      </p:sp>
      <p:pic>
        <p:nvPicPr>
          <p:cNvPr id="5" name="Picture 4"/>
          <p:cNvPicPr>
            <a:picLocks noChangeAspect="1"/>
          </p:cNvPicPr>
          <p:nvPr/>
        </p:nvPicPr>
        <p:blipFill>
          <a:blip r:embed="rId2"/>
          <a:stretch>
            <a:fillRect/>
          </a:stretch>
        </p:blipFill>
        <p:spPr>
          <a:xfrm>
            <a:off x="1435608" y="2971800"/>
            <a:ext cx="7798049" cy="2543175"/>
          </a:xfrm>
          <a:prstGeom prst="rect">
            <a:avLst/>
          </a:prstGeom>
        </p:spPr>
      </p:pic>
    </p:spTree>
    <p:extLst>
      <p:ext uri="{BB962C8B-B14F-4D97-AF65-F5344CB8AC3E}">
        <p14:creationId xmlns:p14="http://schemas.microsoft.com/office/powerpoint/2010/main" val="429311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Hypotheses</a:t>
            </a:r>
            <a:endParaRPr lang="en-US" dirty="0"/>
          </a:p>
        </p:txBody>
      </p:sp>
      <p:sp>
        <p:nvSpPr>
          <p:cNvPr id="3" name="Content Placeholder 2"/>
          <p:cNvSpPr>
            <a:spLocks noGrp="1"/>
          </p:cNvSpPr>
          <p:nvPr>
            <p:ph idx="1"/>
          </p:nvPr>
        </p:nvSpPr>
        <p:spPr/>
        <p:txBody>
          <a:bodyPr>
            <a:normAutofit lnSpcReduction="10000"/>
          </a:bodyPr>
          <a:lstStyle/>
          <a:p>
            <a:r>
              <a:rPr lang="en-US" dirty="0" smtClean="0"/>
              <a:t>Null Hypothesis, </a:t>
            </a:r>
            <a:r>
              <a:rPr lang="en-US" i="1" dirty="0" smtClean="0"/>
              <a:t>H</a:t>
            </a:r>
            <a:r>
              <a:rPr lang="en-US" i="1" baseline="-25000" dirty="0" smtClean="0"/>
              <a:t>0</a:t>
            </a:r>
            <a:r>
              <a:rPr lang="en-US" i="1" dirty="0" smtClean="0"/>
              <a:t>: </a:t>
            </a:r>
          </a:p>
          <a:p>
            <a:pPr lvl="1"/>
            <a:r>
              <a:rPr lang="en-US" dirty="0" smtClean="0"/>
              <a:t>The statement we are testing</a:t>
            </a:r>
          </a:p>
          <a:p>
            <a:pPr lvl="1"/>
            <a:r>
              <a:rPr lang="en-US" dirty="0" smtClean="0"/>
              <a:t>Statement of “no effect,” “no difference,” or no change in historical values</a:t>
            </a:r>
          </a:p>
          <a:p>
            <a:pPr lvl="1"/>
            <a:endParaRPr lang="en-US" dirty="0" smtClean="0"/>
          </a:p>
          <a:p>
            <a:r>
              <a:rPr lang="en-US" dirty="0" smtClean="0"/>
              <a:t>Alternative Hypothesis, </a:t>
            </a:r>
            <a:r>
              <a:rPr lang="en-US" i="1" dirty="0" smtClean="0"/>
              <a:t>H</a:t>
            </a:r>
            <a:r>
              <a:rPr lang="en-US" i="1" baseline="-25000" dirty="0" smtClean="0"/>
              <a:t>1</a:t>
            </a:r>
            <a:r>
              <a:rPr lang="en-US" i="1" dirty="0" smtClean="0"/>
              <a:t> or H</a:t>
            </a:r>
            <a:r>
              <a:rPr lang="en-US" i="1" baseline="-25000" dirty="0" smtClean="0"/>
              <a:t>a</a:t>
            </a:r>
            <a:r>
              <a:rPr lang="en-US" i="1" dirty="0" smtClean="0"/>
              <a:t>:</a:t>
            </a:r>
          </a:p>
          <a:p>
            <a:pPr lvl="1"/>
            <a:r>
              <a:rPr lang="en-US" dirty="0" smtClean="0"/>
              <a:t>The claim about the population we are trying to find evidence for</a:t>
            </a:r>
          </a:p>
          <a:p>
            <a:pPr lvl="1"/>
            <a:r>
              <a:rPr lang="en-US" dirty="0" smtClean="0"/>
              <a:t>Suggests that something has changed or different than expected</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paramedics…</a:t>
            </a:r>
            <a:endParaRPr lang="en-US" dirty="0"/>
          </a:p>
        </p:txBody>
      </p:sp>
      <p:sp>
        <p:nvSpPr>
          <p:cNvPr id="3" name="Content Placeholder 2"/>
          <p:cNvSpPr>
            <a:spLocks noGrp="1"/>
          </p:cNvSpPr>
          <p:nvPr>
            <p:ph idx="1"/>
          </p:nvPr>
        </p:nvSpPr>
        <p:spPr/>
        <p:txBody>
          <a:bodyPr>
            <a:normAutofit lnSpcReduction="10000"/>
          </a:bodyPr>
          <a:lstStyle/>
          <a:p>
            <a:r>
              <a:rPr lang="en-US" dirty="0" smtClean="0"/>
              <a:t>If we look back at the response times for our paramedics, what would be our null hypothesis and alternative hypothesis?</a:t>
            </a:r>
          </a:p>
          <a:p>
            <a:pPr lvl="1"/>
            <a:r>
              <a:rPr lang="en-US" dirty="0" smtClean="0"/>
              <a:t> </a:t>
            </a:r>
          </a:p>
          <a:p>
            <a:pPr lvl="1">
              <a:buNone/>
            </a:pPr>
            <a:endParaRPr lang="en-US" dirty="0" smtClean="0"/>
          </a:p>
          <a:p>
            <a:pPr lvl="1"/>
            <a:r>
              <a:rPr lang="en-US" dirty="0" smtClean="0"/>
              <a:t> </a:t>
            </a:r>
          </a:p>
          <a:p>
            <a:pPr lvl="1"/>
            <a:endParaRPr lang="en-US" dirty="0" smtClean="0"/>
          </a:p>
          <a:p>
            <a:pPr lvl="1"/>
            <a:r>
              <a:rPr lang="en-US" dirty="0" smtClean="0"/>
              <a:t>This is a </a:t>
            </a:r>
            <a:r>
              <a:rPr lang="en-US" u="sng" dirty="0" smtClean="0"/>
              <a:t>one-sided alternative</a:t>
            </a:r>
            <a:r>
              <a:rPr lang="en-US" dirty="0" smtClean="0"/>
              <a:t> since we are only concerned with deviations in one direction.</a:t>
            </a:r>
            <a:endParaRPr lang="en-US" dirty="0"/>
          </a:p>
        </p:txBody>
      </p:sp>
      <p:pic>
        <p:nvPicPr>
          <p:cNvPr id="2051" name="Picture 3"/>
          <p:cNvPicPr>
            <a:picLocks noChangeAspect="1" noChangeArrowheads="1"/>
          </p:cNvPicPr>
          <p:nvPr/>
        </p:nvPicPr>
        <p:blipFill>
          <a:blip r:embed="rId2" cstate="print"/>
          <a:srcRect r="64095" b="15957"/>
          <a:stretch>
            <a:fillRect/>
          </a:stretch>
        </p:blipFill>
        <p:spPr bwMode="auto">
          <a:xfrm>
            <a:off x="2438400" y="2895600"/>
            <a:ext cx="3027106" cy="533400"/>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cstate="print"/>
          <a:srcRect r="62840" b="14893"/>
          <a:stretch>
            <a:fillRect/>
          </a:stretch>
        </p:blipFill>
        <p:spPr bwMode="auto">
          <a:xfrm>
            <a:off x="2362200" y="3733800"/>
            <a:ext cx="3124200" cy="53865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a:t>
            </a:r>
            <a:endParaRPr lang="en-US" dirty="0"/>
          </a:p>
        </p:txBody>
      </p:sp>
      <p:sp>
        <p:nvSpPr>
          <p:cNvPr id="3" name="Content Placeholder 2"/>
          <p:cNvSpPr>
            <a:spLocks noGrp="1"/>
          </p:cNvSpPr>
          <p:nvPr>
            <p:ph idx="1"/>
          </p:nvPr>
        </p:nvSpPr>
        <p:spPr>
          <a:xfrm>
            <a:off x="1435608" y="1219200"/>
            <a:ext cx="7498080" cy="5410200"/>
          </a:xfrm>
        </p:spPr>
        <p:txBody>
          <a:bodyPr>
            <a:normAutofit/>
          </a:bodyPr>
          <a:lstStyle/>
          <a:p>
            <a:r>
              <a:rPr lang="en-US" sz="2400" dirty="0" smtClean="0"/>
              <a:t>Larry’s car averages 26 mpg on the highway. He switches to a brand of new motor oil that is advertised to increase gas mileage. After driving 3000 highway miles with the new oil, he wants to determine if the average gas mileage has increased.</a:t>
            </a:r>
          </a:p>
          <a:p>
            <a:endParaRPr lang="en-US" sz="2800" dirty="0" smtClean="0"/>
          </a:p>
          <a:p>
            <a:r>
              <a:rPr lang="en-US" sz="2400" i="1" dirty="0" smtClean="0"/>
              <a:t>What are the appropriate null and alternative hypotheses? Be sure to use the appropriate parameters and define them.</a:t>
            </a:r>
          </a:p>
          <a:p>
            <a:pPr lvl="1"/>
            <a:endParaRPr lang="en-US" sz="2000" i="1" dirty="0" smtClean="0"/>
          </a:p>
          <a:p>
            <a:pPr lvl="1"/>
            <a:r>
              <a:rPr lang="en-US" sz="2000" i="1" dirty="0" smtClean="0"/>
              <a:t>µ = mean gas mileage for Larry’s car on the highway</a:t>
            </a:r>
            <a:endParaRPr lang="en-US" sz="2000" i="1" dirty="0"/>
          </a:p>
        </p:txBody>
      </p:sp>
      <p:pic>
        <p:nvPicPr>
          <p:cNvPr id="3074" name="Picture 2"/>
          <p:cNvPicPr>
            <a:picLocks noChangeAspect="1" noChangeArrowheads="1"/>
          </p:cNvPicPr>
          <p:nvPr/>
        </p:nvPicPr>
        <p:blipFill>
          <a:blip r:embed="rId2" cstate="print"/>
          <a:srcRect r="67966" b="6217"/>
          <a:stretch>
            <a:fillRect/>
          </a:stretch>
        </p:blipFill>
        <p:spPr bwMode="auto">
          <a:xfrm>
            <a:off x="3505200" y="5334000"/>
            <a:ext cx="2819400" cy="124053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3937</TotalTime>
  <Words>1036</Words>
  <Application>Microsoft Office PowerPoint</Application>
  <PresentationFormat>On-screen Show (4:3)</PresentationFormat>
  <Paragraphs>134</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Gill Sans MT</vt:lpstr>
      <vt:lpstr>Verdana</vt:lpstr>
      <vt:lpstr>Wingdings 2</vt:lpstr>
      <vt:lpstr>Solstice</vt:lpstr>
      <vt:lpstr>Chapter 11: Significance Testing</vt:lpstr>
      <vt:lpstr>Definitions</vt:lpstr>
      <vt:lpstr>How you know to Use Hypothesis</vt:lpstr>
      <vt:lpstr>Let’s think…</vt:lpstr>
      <vt:lpstr>Let’s think…</vt:lpstr>
      <vt:lpstr>Against the Claim? </vt:lpstr>
      <vt:lpstr>Types of Hypotheses</vt:lpstr>
      <vt:lpstr>Looking at the paramedics…</vt:lpstr>
      <vt:lpstr>Example 1: </vt:lpstr>
      <vt:lpstr>Example 2: </vt:lpstr>
      <vt:lpstr>Test Statistics</vt:lpstr>
      <vt:lpstr>Test Statistics</vt:lpstr>
      <vt:lpstr>Looking at the paramedics…</vt:lpstr>
      <vt:lpstr>P-values</vt:lpstr>
      <vt:lpstr>Looking at the paramedics…</vt:lpstr>
      <vt:lpstr>Example 3:</vt:lpstr>
      <vt:lpstr>Statistical Significance</vt:lpstr>
      <vt:lpstr>Statistical Significance</vt:lpstr>
      <vt:lpstr>Interpretations</vt:lpstr>
      <vt:lpstr>Steps for Significance Tests</vt:lpstr>
      <vt:lpstr>Alternative Hypothesis, Ha</vt:lpstr>
      <vt:lpstr>Fail to reject H0 :</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Confidence Intervals</dc:title>
  <dc:creator>astabler</dc:creator>
  <cp:lastModifiedBy>John Lawhon</cp:lastModifiedBy>
  <cp:revision>103</cp:revision>
  <dcterms:created xsi:type="dcterms:W3CDTF">2014-01-15T13:19:46Z</dcterms:created>
  <dcterms:modified xsi:type="dcterms:W3CDTF">2020-03-06T13:25:26Z</dcterms:modified>
</cp:coreProperties>
</file>