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60" r:id="rId5"/>
    <p:sldId id="259" r:id="rId6"/>
    <p:sldId id="264" r:id="rId7"/>
    <p:sldId id="265" r:id="rId8"/>
    <p:sldId id="266" r:id="rId9"/>
    <p:sldId id="267" r:id="rId10"/>
    <p:sldId id="269" r:id="rId11"/>
    <p:sldId id="27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A615DD4-79E9-4F81-A528-3B1DAFAAAF38}"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5112E1-753C-4343-B561-A140C3CAF1FD}" type="slidenum">
              <a:rPr lang="en-US" smtClean="0"/>
              <a:t>‹#›</a:t>
            </a:fld>
            <a:endParaRPr lang="en-US"/>
          </a:p>
        </p:txBody>
      </p:sp>
    </p:spTree>
    <p:extLst>
      <p:ext uri="{BB962C8B-B14F-4D97-AF65-F5344CB8AC3E}">
        <p14:creationId xmlns:p14="http://schemas.microsoft.com/office/powerpoint/2010/main" val="277143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615DD4-79E9-4F81-A528-3B1DAFAAAF38}"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5112E1-753C-4343-B561-A140C3CAF1FD}" type="slidenum">
              <a:rPr lang="en-US" smtClean="0"/>
              <a:t>‹#›</a:t>
            </a:fld>
            <a:endParaRPr lang="en-US"/>
          </a:p>
        </p:txBody>
      </p:sp>
    </p:spTree>
    <p:extLst>
      <p:ext uri="{BB962C8B-B14F-4D97-AF65-F5344CB8AC3E}">
        <p14:creationId xmlns:p14="http://schemas.microsoft.com/office/powerpoint/2010/main" val="3344513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615DD4-79E9-4F81-A528-3B1DAFAAAF38}"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5112E1-753C-4343-B561-A140C3CAF1FD}"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6975197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615DD4-79E9-4F81-A528-3B1DAFAAAF38}"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5112E1-753C-4343-B561-A140C3CAF1FD}" type="slidenum">
              <a:rPr lang="en-US" smtClean="0"/>
              <a:t>‹#›</a:t>
            </a:fld>
            <a:endParaRPr lang="en-US"/>
          </a:p>
        </p:txBody>
      </p:sp>
    </p:spTree>
    <p:extLst>
      <p:ext uri="{BB962C8B-B14F-4D97-AF65-F5344CB8AC3E}">
        <p14:creationId xmlns:p14="http://schemas.microsoft.com/office/powerpoint/2010/main" val="39682748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615DD4-79E9-4F81-A528-3B1DAFAAAF38}"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5112E1-753C-4343-B561-A140C3CAF1F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845610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615DD4-79E9-4F81-A528-3B1DAFAAAF38}"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5112E1-753C-4343-B561-A140C3CAF1FD}" type="slidenum">
              <a:rPr lang="en-US" smtClean="0"/>
              <a:t>‹#›</a:t>
            </a:fld>
            <a:endParaRPr lang="en-US"/>
          </a:p>
        </p:txBody>
      </p:sp>
    </p:spTree>
    <p:extLst>
      <p:ext uri="{BB962C8B-B14F-4D97-AF65-F5344CB8AC3E}">
        <p14:creationId xmlns:p14="http://schemas.microsoft.com/office/powerpoint/2010/main" val="678776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615DD4-79E9-4F81-A528-3B1DAFAAAF38}"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5112E1-753C-4343-B561-A140C3CAF1FD}" type="slidenum">
              <a:rPr lang="en-US" smtClean="0"/>
              <a:t>‹#›</a:t>
            </a:fld>
            <a:endParaRPr lang="en-US"/>
          </a:p>
        </p:txBody>
      </p:sp>
    </p:spTree>
    <p:extLst>
      <p:ext uri="{BB962C8B-B14F-4D97-AF65-F5344CB8AC3E}">
        <p14:creationId xmlns:p14="http://schemas.microsoft.com/office/powerpoint/2010/main" val="15921161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615DD4-79E9-4F81-A528-3B1DAFAAAF38}"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5112E1-753C-4343-B561-A140C3CAF1FD}" type="slidenum">
              <a:rPr lang="en-US" smtClean="0"/>
              <a:t>‹#›</a:t>
            </a:fld>
            <a:endParaRPr lang="en-US"/>
          </a:p>
        </p:txBody>
      </p:sp>
    </p:spTree>
    <p:extLst>
      <p:ext uri="{BB962C8B-B14F-4D97-AF65-F5344CB8AC3E}">
        <p14:creationId xmlns:p14="http://schemas.microsoft.com/office/powerpoint/2010/main" val="1292325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615DD4-79E9-4F81-A528-3B1DAFAAAF38}"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5112E1-753C-4343-B561-A140C3CAF1FD}" type="slidenum">
              <a:rPr lang="en-US" smtClean="0"/>
              <a:t>‹#›</a:t>
            </a:fld>
            <a:endParaRPr lang="en-US"/>
          </a:p>
        </p:txBody>
      </p:sp>
    </p:spTree>
    <p:extLst>
      <p:ext uri="{BB962C8B-B14F-4D97-AF65-F5344CB8AC3E}">
        <p14:creationId xmlns:p14="http://schemas.microsoft.com/office/powerpoint/2010/main" val="2772669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615DD4-79E9-4F81-A528-3B1DAFAAAF38}"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5112E1-753C-4343-B561-A140C3CAF1FD}" type="slidenum">
              <a:rPr lang="en-US" smtClean="0"/>
              <a:t>‹#›</a:t>
            </a:fld>
            <a:endParaRPr lang="en-US"/>
          </a:p>
        </p:txBody>
      </p:sp>
    </p:spTree>
    <p:extLst>
      <p:ext uri="{BB962C8B-B14F-4D97-AF65-F5344CB8AC3E}">
        <p14:creationId xmlns:p14="http://schemas.microsoft.com/office/powerpoint/2010/main" val="1243811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A615DD4-79E9-4F81-A528-3B1DAFAAAF38}" type="datetimeFigureOut">
              <a:rPr lang="en-US" smtClean="0"/>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5112E1-753C-4343-B561-A140C3CAF1FD}" type="slidenum">
              <a:rPr lang="en-US" smtClean="0"/>
              <a:t>‹#›</a:t>
            </a:fld>
            <a:endParaRPr lang="en-US"/>
          </a:p>
        </p:txBody>
      </p:sp>
    </p:spTree>
    <p:extLst>
      <p:ext uri="{BB962C8B-B14F-4D97-AF65-F5344CB8AC3E}">
        <p14:creationId xmlns:p14="http://schemas.microsoft.com/office/powerpoint/2010/main" val="3278444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A615DD4-79E9-4F81-A528-3B1DAFAAAF38}" type="datetimeFigureOut">
              <a:rPr lang="en-US" smtClean="0"/>
              <a:t>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5112E1-753C-4343-B561-A140C3CAF1FD}" type="slidenum">
              <a:rPr lang="en-US" smtClean="0"/>
              <a:t>‹#›</a:t>
            </a:fld>
            <a:endParaRPr lang="en-US"/>
          </a:p>
        </p:txBody>
      </p:sp>
    </p:spTree>
    <p:extLst>
      <p:ext uri="{BB962C8B-B14F-4D97-AF65-F5344CB8AC3E}">
        <p14:creationId xmlns:p14="http://schemas.microsoft.com/office/powerpoint/2010/main" val="3737173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A615DD4-79E9-4F81-A528-3B1DAFAAAF38}" type="datetimeFigureOut">
              <a:rPr lang="en-US" smtClean="0"/>
              <a:t>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5112E1-753C-4343-B561-A140C3CAF1FD}" type="slidenum">
              <a:rPr lang="en-US" smtClean="0"/>
              <a:t>‹#›</a:t>
            </a:fld>
            <a:endParaRPr lang="en-US"/>
          </a:p>
        </p:txBody>
      </p:sp>
    </p:spTree>
    <p:extLst>
      <p:ext uri="{BB962C8B-B14F-4D97-AF65-F5344CB8AC3E}">
        <p14:creationId xmlns:p14="http://schemas.microsoft.com/office/powerpoint/2010/main" val="986486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615DD4-79E9-4F81-A528-3B1DAFAAAF38}" type="datetimeFigureOut">
              <a:rPr lang="en-US" smtClean="0"/>
              <a:t>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5112E1-753C-4343-B561-A140C3CAF1FD}" type="slidenum">
              <a:rPr lang="en-US" smtClean="0"/>
              <a:t>‹#›</a:t>
            </a:fld>
            <a:endParaRPr lang="en-US"/>
          </a:p>
        </p:txBody>
      </p:sp>
    </p:spTree>
    <p:extLst>
      <p:ext uri="{BB962C8B-B14F-4D97-AF65-F5344CB8AC3E}">
        <p14:creationId xmlns:p14="http://schemas.microsoft.com/office/powerpoint/2010/main" val="3364900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615DD4-79E9-4F81-A528-3B1DAFAAAF38}" type="datetimeFigureOut">
              <a:rPr lang="en-US" smtClean="0"/>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5112E1-753C-4343-B561-A140C3CAF1FD}" type="slidenum">
              <a:rPr lang="en-US" smtClean="0"/>
              <a:t>‹#›</a:t>
            </a:fld>
            <a:endParaRPr lang="en-US"/>
          </a:p>
        </p:txBody>
      </p:sp>
    </p:spTree>
    <p:extLst>
      <p:ext uri="{BB962C8B-B14F-4D97-AF65-F5344CB8AC3E}">
        <p14:creationId xmlns:p14="http://schemas.microsoft.com/office/powerpoint/2010/main" val="3769497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615DD4-79E9-4F81-A528-3B1DAFAAAF38}" type="datetimeFigureOut">
              <a:rPr lang="en-US" smtClean="0"/>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5112E1-753C-4343-B561-A140C3CAF1FD}" type="slidenum">
              <a:rPr lang="en-US" smtClean="0"/>
              <a:t>‹#›</a:t>
            </a:fld>
            <a:endParaRPr lang="en-US"/>
          </a:p>
        </p:txBody>
      </p:sp>
    </p:spTree>
    <p:extLst>
      <p:ext uri="{BB962C8B-B14F-4D97-AF65-F5344CB8AC3E}">
        <p14:creationId xmlns:p14="http://schemas.microsoft.com/office/powerpoint/2010/main" val="3991184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A615DD4-79E9-4F81-A528-3B1DAFAAAF38}" type="datetimeFigureOut">
              <a:rPr lang="en-US" smtClean="0"/>
              <a:t>2/1/2019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15112E1-753C-4343-B561-A140C3CAF1FD}" type="slidenum">
              <a:rPr lang="en-US" smtClean="0"/>
              <a:t>‹#›</a:t>
            </a:fld>
            <a:endParaRPr lang="en-US"/>
          </a:p>
        </p:txBody>
      </p:sp>
    </p:spTree>
    <p:extLst>
      <p:ext uri="{BB962C8B-B14F-4D97-AF65-F5344CB8AC3E}">
        <p14:creationId xmlns:p14="http://schemas.microsoft.com/office/powerpoint/2010/main" val="17974096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Two Sample t procedures </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62175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Robust</a:t>
            </a:r>
            <a:endParaRPr lang="en-US" dirty="0"/>
          </a:p>
        </p:txBody>
      </p:sp>
      <p:sp>
        <p:nvSpPr>
          <p:cNvPr id="3" name="Content Placeholder 2"/>
          <p:cNvSpPr>
            <a:spLocks noGrp="1"/>
          </p:cNvSpPr>
          <p:nvPr>
            <p:ph idx="1"/>
          </p:nvPr>
        </p:nvSpPr>
        <p:spPr>
          <a:xfrm>
            <a:off x="1363717" y="1270000"/>
            <a:ext cx="7498080" cy="4800600"/>
          </a:xfrm>
        </p:spPr>
        <p:txBody>
          <a:bodyPr>
            <a:normAutofit/>
          </a:bodyPr>
          <a:lstStyle/>
          <a:p>
            <a:r>
              <a:rPr lang="en-US" sz="2800" dirty="0"/>
              <a:t>An inference procedure is </a:t>
            </a:r>
            <a:r>
              <a:rPr lang="en-US" sz="2800" dirty="0">
                <a:solidFill>
                  <a:schemeClr val="accent5">
                    <a:lumMod val="75000"/>
                  </a:schemeClr>
                </a:solidFill>
              </a:rPr>
              <a:t>ROBUST</a:t>
            </a:r>
            <a:r>
              <a:rPr lang="en-US" sz="2800" dirty="0"/>
              <a:t> if the confidence level or p-value doesn’t change much if the assumptions are violated.</a:t>
            </a:r>
          </a:p>
          <a:p>
            <a:endParaRPr lang="en-US" sz="2800" dirty="0"/>
          </a:p>
          <a:p>
            <a:r>
              <a:rPr lang="en-US" sz="2800" i="1" dirty="0"/>
              <a:t>t</a:t>
            </a:r>
            <a:r>
              <a:rPr lang="en-US" sz="2800" dirty="0"/>
              <a:t>-procedures can be used with some </a:t>
            </a:r>
            <a:r>
              <a:rPr lang="en-US" sz="2800" dirty="0" err="1"/>
              <a:t>skewness</a:t>
            </a:r>
            <a:r>
              <a:rPr lang="en-US" sz="2800" dirty="0"/>
              <a:t>, as long as there are no outliers.</a:t>
            </a:r>
          </a:p>
          <a:p>
            <a:endParaRPr lang="en-US" sz="2800" dirty="0"/>
          </a:p>
          <a:p>
            <a:r>
              <a:rPr lang="en-US" sz="2800" dirty="0"/>
              <a:t>Larger n can have more </a:t>
            </a:r>
            <a:r>
              <a:rPr lang="en-US" sz="2800" dirty="0" err="1"/>
              <a:t>skewness</a:t>
            </a:r>
            <a:endParaRPr lang="en-US" sz="2800" dirty="0">
              <a:sym typeface="Wingdings" pitchFamily="2" charset="2"/>
            </a:endParaRPr>
          </a:p>
        </p:txBody>
      </p:sp>
    </p:spTree>
    <p:extLst>
      <p:ext uri="{BB962C8B-B14F-4D97-AF65-F5344CB8AC3E}">
        <p14:creationId xmlns:p14="http://schemas.microsoft.com/office/powerpoint/2010/main" val="1918316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Robust</a:t>
            </a:r>
            <a:endParaRPr lang="en-US" dirty="0"/>
          </a:p>
        </p:txBody>
      </p:sp>
      <p:sp>
        <p:nvSpPr>
          <p:cNvPr id="3" name="Content Placeholder 2"/>
          <p:cNvSpPr>
            <a:spLocks noGrp="1"/>
          </p:cNvSpPr>
          <p:nvPr>
            <p:ph idx="1"/>
          </p:nvPr>
        </p:nvSpPr>
        <p:spPr>
          <a:xfrm>
            <a:off x="2959608" y="1295400"/>
            <a:ext cx="7498080" cy="5105400"/>
          </a:xfrm>
        </p:spPr>
        <p:txBody>
          <a:bodyPr>
            <a:normAutofit lnSpcReduction="10000"/>
          </a:bodyPr>
          <a:lstStyle/>
          <a:p>
            <a:r>
              <a:rPr lang="en-US" sz="2800" dirty="0"/>
              <a:t>CI &amp; p-values deal with area in the tails –the area changed greatly when there is </a:t>
            </a:r>
            <a:r>
              <a:rPr lang="en-US" sz="2800" dirty="0" err="1"/>
              <a:t>skewness</a:t>
            </a:r>
            <a:r>
              <a:rPr lang="en-US" sz="2800" dirty="0"/>
              <a:t> </a:t>
            </a:r>
          </a:p>
          <a:p>
            <a:endParaRPr lang="en-US" sz="2800" dirty="0"/>
          </a:p>
          <a:p>
            <a:endParaRPr lang="en-US" sz="2800" dirty="0"/>
          </a:p>
          <a:p>
            <a:endParaRPr lang="en-US" sz="2800" dirty="0"/>
          </a:p>
          <a:p>
            <a:pPr>
              <a:buNone/>
            </a:pPr>
            <a:endParaRPr lang="en-US" sz="2800" dirty="0"/>
          </a:p>
          <a:p>
            <a:r>
              <a:rPr lang="en-US" sz="2800" dirty="0"/>
              <a:t>Since there is more area in the tails in t-distributions, then, if a distribution has some </a:t>
            </a:r>
            <a:r>
              <a:rPr lang="en-US" sz="2800" dirty="0" err="1"/>
              <a:t>skewness</a:t>
            </a:r>
            <a:r>
              <a:rPr lang="en-US" sz="2800" dirty="0"/>
              <a:t>, the tail area is not greatly affected.</a:t>
            </a:r>
          </a:p>
          <a:p>
            <a:endParaRPr lang="en-US" dirty="0"/>
          </a:p>
        </p:txBody>
      </p:sp>
      <p:grpSp>
        <p:nvGrpSpPr>
          <p:cNvPr id="6" name="Group 5"/>
          <p:cNvGrpSpPr/>
          <p:nvPr/>
        </p:nvGrpSpPr>
        <p:grpSpPr>
          <a:xfrm>
            <a:off x="4881314" y="1295400"/>
            <a:ext cx="4984531" cy="3452648"/>
            <a:chOff x="5105400" y="2743200"/>
            <a:chExt cx="2133600" cy="1219200"/>
          </a:xfrm>
        </p:grpSpPr>
        <p:pic>
          <p:nvPicPr>
            <p:cNvPr id="4" name="Picture 5"/>
            <p:cNvPicPr>
              <a:picLocks noChangeAspect="1" noChangeArrowheads="1"/>
            </p:cNvPicPr>
            <p:nvPr/>
          </p:nvPicPr>
          <p:blipFill>
            <a:blip r:embed="rId2" cstate="print"/>
            <a:srcRect/>
            <a:stretch>
              <a:fillRect/>
            </a:stretch>
          </p:blipFill>
          <p:spPr bwMode="auto">
            <a:xfrm>
              <a:off x="5181600" y="2743200"/>
              <a:ext cx="1828800" cy="1219200"/>
            </a:xfrm>
            <a:prstGeom prst="rect">
              <a:avLst/>
            </a:prstGeom>
            <a:noFill/>
            <a:ln w="9525">
              <a:noFill/>
              <a:miter lim="800000"/>
              <a:headEnd/>
              <a:tailEnd/>
            </a:ln>
            <a:effectLst/>
          </p:spPr>
        </p:pic>
        <p:sp>
          <p:nvSpPr>
            <p:cNvPr id="5" name="Freeform 6"/>
            <p:cNvSpPr>
              <a:spLocks/>
            </p:cNvSpPr>
            <p:nvPr/>
          </p:nvSpPr>
          <p:spPr bwMode="auto">
            <a:xfrm>
              <a:off x="5105400" y="3124200"/>
              <a:ext cx="2133600" cy="762000"/>
            </a:xfrm>
            <a:custGeom>
              <a:avLst/>
              <a:gdLst/>
              <a:ahLst/>
              <a:cxnLst>
                <a:cxn ang="0">
                  <a:pos x="0" y="584"/>
                </a:cxn>
                <a:cxn ang="0">
                  <a:pos x="384" y="488"/>
                </a:cxn>
                <a:cxn ang="0">
                  <a:pos x="720" y="8"/>
                </a:cxn>
                <a:cxn ang="0">
                  <a:pos x="912" y="440"/>
                </a:cxn>
                <a:cxn ang="0">
                  <a:pos x="1344" y="584"/>
                </a:cxn>
              </a:cxnLst>
              <a:rect l="0" t="0" r="r" b="b"/>
              <a:pathLst>
                <a:path w="1344" h="584">
                  <a:moveTo>
                    <a:pt x="0" y="584"/>
                  </a:moveTo>
                  <a:cubicBezTo>
                    <a:pt x="132" y="584"/>
                    <a:pt x="264" y="584"/>
                    <a:pt x="384" y="488"/>
                  </a:cubicBezTo>
                  <a:cubicBezTo>
                    <a:pt x="504" y="392"/>
                    <a:pt x="632" y="16"/>
                    <a:pt x="720" y="8"/>
                  </a:cubicBezTo>
                  <a:cubicBezTo>
                    <a:pt x="808" y="0"/>
                    <a:pt x="808" y="344"/>
                    <a:pt x="912" y="440"/>
                  </a:cubicBezTo>
                  <a:cubicBezTo>
                    <a:pt x="1016" y="536"/>
                    <a:pt x="1272" y="568"/>
                    <a:pt x="1344" y="584"/>
                  </a:cubicBezTo>
                </a:path>
              </a:pathLst>
            </a:custGeom>
            <a:noFill/>
            <a:ln w="28575" cmpd="sng">
              <a:solidFill>
                <a:srgbClr val="FF0000"/>
              </a:solidFill>
              <a:round/>
              <a:headEnd/>
              <a:tailEnd/>
            </a:ln>
            <a:effectLst/>
          </p:spPr>
          <p:txBody>
            <a:bodyPr/>
            <a:lstStyle/>
            <a:p>
              <a:endParaRPr lang="en-US"/>
            </a:p>
          </p:txBody>
        </p:sp>
      </p:grpSp>
    </p:spTree>
    <p:extLst>
      <p:ext uri="{BB962C8B-B14F-4D97-AF65-F5344CB8AC3E}">
        <p14:creationId xmlns:p14="http://schemas.microsoft.com/office/powerpoint/2010/main" val="240498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Difference of means </a:t>
            </a:r>
            <a:endParaRPr lang="en-US" dirty="0"/>
          </a:p>
        </p:txBody>
      </p:sp>
      <p:sp>
        <p:nvSpPr>
          <p:cNvPr id="3" name="Content Placeholder 2"/>
          <p:cNvSpPr>
            <a:spLocks noGrp="1"/>
          </p:cNvSpPr>
          <p:nvPr>
            <p:ph idx="1"/>
          </p:nvPr>
        </p:nvSpPr>
        <p:spPr>
          <a:xfrm>
            <a:off x="503913" y="1270000"/>
            <a:ext cx="8596668" cy="3880773"/>
          </a:xfrm>
        </p:spPr>
        <p:txBody>
          <a:bodyPr>
            <a:noAutofit/>
          </a:bodyPr>
          <a:lstStyle/>
          <a:p>
            <a:r>
              <a:rPr lang="en-US" sz="2800" dirty="0" smtClean="0"/>
              <a:t>Independent samples consist of two groups of individuals who are randomly selected from two different populations.</a:t>
            </a:r>
          </a:p>
          <a:p>
            <a:r>
              <a:rPr lang="en-US" sz="2800" dirty="0" smtClean="0"/>
              <a:t>Both populations are Normally distributed. </a:t>
            </a:r>
          </a:p>
          <a:p>
            <a:r>
              <a:rPr lang="en-US" sz="2800" dirty="0" smtClean="0"/>
              <a:t>The means and standard deviations of the populations are unknown. </a:t>
            </a:r>
          </a:p>
          <a:p>
            <a:pPr marL="0" indent="0">
              <a:buNone/>
            </a:pPr>
            <a:endParaRPr lang="en-US" sz="2800" dirty="0" smtClean="0"/>
          </a:p>
          <a:p>
            <a:pPr marL="0" indent="0">
              <a:buNone/>
            </a:pPr>
            <a:r>
              <a:rPr lang="en-US" sz="2800" dirty="0" smtClean="0"/>
              <a:t>In practice, it is enough that the distributions have similar shapes and that the data have no strong outliers</a:t>
            </a:r>
            <a:endParaRPr lang="en-US" sz="2800" dirty="0"/>
          </a:p>
        </p:txBody>
      </p:sp>
    </p:spTree>
    <p:extLst>
      <p:ext uri="{BB962C8B-B14F-4D97-AF65-F5344CB8AC3E}">
        <p14:creationId xmlns:p14="http://schemas.microsoft.com/office/powerpoint/2010/main" val="2820527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Paired t Interval for Population Means </a:t>
            </a:r>
            <a:r>
              <a:rPr lang="en-US" dirty="0" smtClean="0"/>
              <a:t/>
            </a:r>
            <a:br>
              <a:rPr lang="en-US" dirty="0" smtClean="0"/>
            </a:br>
            <a:r>
              <a:rPr lang="en-US" sz="2800" dirty="0"/>
              <a:t>(when </a:t>
            </a:r>
            <a:r>
              <a:rPr lang="el-GR" sz="2800" dirty="0">
                <a:latin typeface="Century Schoolbook"/>
              </a:rPr>
              <a:t>σ</a:t>
            </a:r>
            <a:r>
              <a:rPr lang="en-US" sz="2800" dirty="0">
                <a:latin typeface="Century Schoolbook"/>
              </a:rPr>
              <a:t> is unknown)</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677334" y="1797982"/>
                <a:ext cx="8596668" cy="3880773"/>
              </a:xfrm>
            </p:spPr>
            <p:txBody>
              <a:bodyPr>
                <a:noAutofit/>
              </a:bodyPr>
              <a:lstStyle/>
              <a:p>
                <a:r>
                  <a:rPr lang="en-US" sz="2800" dirty="0" smtClean="0"/>
                  <a:t>If we want to compare the observations from two samples (like in matched pair design).</a:t>
                </a:r>
              </a:p>
              <a:p>
                <a:pPr marL="82296" indent="0">
                  <a:buNone/>
                </a:pPr>
                <a14:m>
                  <m:oMathPara xmlns:m="http://schemas.openxmlformats.org/officeDocument/2006/math">
                    <m:oMathParaPr>
                      <m:jc m:val="centerGroup"/>
                    </m:oMathParaPr>
                    <m:oMath xmlns:m="http://schemas.openxmlformats.org/officeDocument/2006/math">
                      <m:sSub>
                        <m:sSubPr>
                          <m:ctrlPr>
                            <a:rPr lang="en-US" sz="2800" b="0" i="1" dirty="0" smtClean="0">
                              <a:latin typeface="Cambria Math" panose="02040503050406030204" pitchFamily="18" charset="0"/>
                            </a:rPr>
                          </m:ctrlPr>
                        </m:sSubPr>
                        <m:e>
                          <m:acc>
                            <m:accPr>
                              <m:chr m:val="̅"/>
                              <m:ctrlPr>
                                <a:rPr lang="en-US" sz="2800" b="0" i="1" dirty="0" smtClean="0">
                                  <a:latin typeface="Cambria Math" panose="02040503050406030204" pitchFamily="18" charset="0"/>
                                </a:rPr>
                              </m:ctrlPr>
                            </m:accPr>
                            <m:e>
                              <m:r>
                                <a:rPr lang="en-US" sz="2800" b="0" i="1" dirty="0" smtClean="0">
                                  <a:latin typeface="Cambria Math" panose="02040503050406030204" pitchFamily="18" charset="0"/>
                                </a:rPr>
                                <m:t>𝑥</m:t>
                              </m:r>
                            </m:e>
                          </m:acc>
                        </m:e>
                        <m:sub>
                          <m:r>
                            <a:rPr lang="en-US" sz="2800" b="0" i="1" dirty="0" smtClean="0">
                              <a:latin typeface="Cambria Math" panose="02040503050406030204" pitchFamily="18" charset="0"/>
                            </a:rPr>
                            <m:t>𝑑𝑖𝑓𝑓</m:t>
                          </m:r>
                        </m:sub>
                      </m:sSub>
                      <m:r>
                        <a:rPr lang="en-US" sz="2800" b="0" i="1" smtClean="0">
                          <a:latin typeface="Cambria Math" panose="02040503050406030204" pitchFamily="18" charset="0"/>
                        </a:rPr>
                        <m:t>±</m:t>
                      </m:r>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𝑡</m:t>
                          </m:r>
                        </m:e>
                        <m:sup>
                          <m:r>
                            <a:rPr lang="en-US" sz="2800" b="0" i="1" smtClean="0">
                              <a:latin typeface="Cambria Math" panose="02040503050406030204" pitchFamily="18" charset="0"/>
                            </a:rPr>
                            <m:t>∗</m:t>
                          </m:r>
                        </m:sup>
                      </m:sSup>
                      <m:d>
                        <m:dPr>
                          <m:ctrlPr>
                            <a:rPr lang="en-US" sz="2800" b="0" i="1" smtClean="0">
                              <a:latin typeface="Cambria Math" panose="02040503050406030204" pitchFamily="18" charset="0"/>
                            </a:rPr>
                          </m:ctrlPr>
                        </m:dPr>
                        <m:e>
                          <m:f>
                            <m:fPr>
                              <m:ctrlPr>
                                <a:rPr lang="en-US" sz="2800" b="0" i="1" smtClean="0">
                                  <a:latin typeface="Cambria Math" panose="02040503050406030204" pitchFamily="18" charset="0"/>
                                </a:rPr>
                              </m:ctrlPr>
                            </m:fPr>
                            <m:num>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𝑠</m:t>
                                  </m:r>
                                </m:e>
                                <m:sub>
                                  <m:r>
                                    <a:rPr lang="en-US" sz="2800" b="0" i="1" smtClean="0">
                                      <a:latin typeface="Cambria Math" panose="02040503050406030204" pitchFamily="18" charset="0"/>
                                    </a:rPr>
                                    <m:t>𝑑𝑖𝑓𝑓</m:t>
                                  </m:r>
                                </m:sub>
                              </m:sSub>
                            </m:num>
                            <m:den>
                              <m:rad>
                                <m:radPr>
                                  <m:degHide m:val="on"/>
                                  <m:ctrlPr>
                                    <a:rPr lang="en-US" sz="2800" b="0" i="1" smtClean="0">
                                      <a:latin typeface="Cambria Math" panose="02040503050406030204" pitchFamily="18" charset="0"/>
                                      <a:ea typeface="Cambria Math" panose="02040503050406030204" pitchFamily="18" charset="0"/>
                                    </a:rPr>
                                  </m:ctrlPr>
                                </m:radPr>
                                <m:deg/>
                                <m:e>
                                  <m:r>
                                    <a:rPr lang="en-US" sz="2800" b="0" i="1" smtClean="0">
                                      <a:latin typeface="Cambria Math" panose="02040503050406030204" pitchFamily="18" charset="0"/>
                                      <a:ea typeface="Cambria Math" panose="02040503050406030204" pitchFamily="18" charset="0"/>
                                    </a:rPr>
                                    <m:t>𝑛</m:t>
                                  </m:r>
                                </m:e>
                              </m:rad>
                            </m:den>
                          </m:f>
                        </m:e>
                      </m:d>
                    </m:oMath>
                  </m:oMathPara>
                </a14:m>
                <a:endParaRPr lang="en-US" sz="2800" dirty="0" smtClean="0"/>
              </a:p>
              <a:p>
                <a:endParaRPr lang="en-US" sz="2800" dirty="0" smtClean="0"/>
              </a:p>
              <a:p>
                <a:pPr>
                  <a:buNone/>
                </a:pPr>
                <a:r>
                  <a:rPr lang="en-US" sz="2800" dirty="0" smtClean="0"/>
                  <a:t>	where </a:t>
                </a:r>
                <a:r>
                  <a:rPr lang="en-US" sz="2800" i="1" dirty="0" smtClean="0"/>
                  <a:t>t*</a:t>
                </a:r>
                <a:r>
                  <a:rPr lang="en-US" sz="2800" dirty="0" smtClean="0"/>
                  <a:t> is the critical value for the </a:t>
                </a:r>
                <a:r>
                  <a:rPr lang="en-US" sz="2800" i="1" dirty="0" smtClean="0"/>
                  <a:t>t(n-1) </a:t>
                </a:r>
                <a:r>
                  <a:rPr lang="en-US" sz="2800" dirty="0" smtClean="0"/>
                  <a:t>distribution.</a:t>
                </a:r>
              </a:p>
              <a:p>
                <a:endParaRPr lang="en-US" sz="2800" dirty="0" smtClean="0"/>
              </a:p>
              <a:p>
                <a:r>
                  <a:rPr lang="en-US" sz="2800" dirty="0" smtClean="0"/>
                  <a:t>If sigma is known what changes about the equation above? </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677334" y="1797982"/>
                <a:ext cx="8596668" cy="3880773"/>
              </a:xfrm>
              <a:blipFill rotWithShape="0">
                <a:blip r:embed="rId2"/>
                <a:stretch>
                  <a:fillRect l="-851" t="-1570" r="-922" b="-32496"/>
                </a:stretch>
              </a:blipFill>
            </p:spPr>
            <p:txBody>
              <a:bodyPr/>
              <a:lstStyle/>
              <a:p>
                <a:r>
                  <a:rPr lang="en-US">
                    <a:noFill/>
                  </a:rPr>
                  <a:t> </a:t>
                </a:r>
              </a:p>
            </p:txBody>
          </p:sp>
        </mc:Fallback>
      </mc:AlternateContent>
    </p:spTree>
    <p:extLst>
      <p:ext uri="{BB962C8B-B14F-4D97-AF65-F5344CB8AC3E}">
        <p14:creationId xmlns:p14="http://schemas.microsoft.com/office/powerpoint/2010/main" val="1352653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Degrees of Freedom</a:t>
            </a:r>
            <a:endParaRPr lang="en-US" dirty="0"/>
          </a:p>
        </p:txBody>
      </p:sp>
      <p:sp>
        <p:nvSpPr>
          <p:cNvPr id="3" name="Content Placeholder 2"/>
          <p:cNvSpPr>
            <a:spLocks noGrp="1"/>
          </p:cNvSpPr>
          <p:nvPr>
            <p:ph idx="1"/>
          </p:nvPr>
        </p:nvSpPr>
        <p:spPr/>
        <p:txBody>
          <a:bodyPr>
            <a:normAutofit/>
          </a:bodyPr>
          <a:lstStyle/>
          <a:p>
            <a:r>
              <a:rPr lang="en-US" sz="2800" dirty="0" smtClean="0"/>
              <a:t>There are two ways of computing degrees of freedom: </a:t>
            </a:r>
          </a:p>
          <a:p>
            <a:r>
              <a:rPr lang="en-US" sz="2800" dirty="0" smtClean="0"/>
              <a:t>1) Use technology. </a:t>
            </a:r>
          </a:p>
          <a:p>
            <a:endParaRPr lang="en-US" sz="2800" dirty="0"/>
          </a:p>
          <a:p>
            <a:r>
              <a:rPr lang="en-US" sz="2800" dirty="0" smtClean="0"/>
              <a:t>2) Use the degrees of freedom that is the smallest (from the smaller sample size).</a:t>
            </a:r>
            <a:endParaRPr lang="en-US" sz="2800" dirty="0"/>
          </a:p>
        </p:txBody>
      </p:sp>
    </p:spTree>
    <p:extLst>
      <p:ext uri="{BB962C8B-B14F-4D97-AF65-F5344CB8AC3E}">
        <p14:creationId xmlns:p14="http://schemas.microsoft.com/office/powerpoint/2010/main" val="30106161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Standard deviation means and proportions </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677334" y="1734920"/>
                <a:ext cx="8596668" cy="3880773"/>
              </a:xfrm>
            </p:spPr>
            <p:txBody>
              <a:bodyPr>
                <a:noAutofit/>
              </a:bodyPr>
              <a:lstStyle/>
              <a:p>
                <a:r>
                  <a:rPr lang="en-US" sz="2800" dirty="0" smtClean="0"/>
                  <a:t>Standard deviation of the difference of Means</a:t>
                </a:r>
              </a:p>
              <a:p>
                <a:pPr marL="82296" indent="0">
                  <a:buNone/>
                </a:pPr>
                <a14:m>
                  <m:oMathPara xmlns:m="http://schemas.openxmlformats.org/officeDocument/2006/math">
                    <m:oMathParaPr>
                      <m:jc m:val="centerGroup"/>
                    </m:oMathParaPr>
                    <m:oMath xmlns:m="http://schemas.openxmlformats.org/officeDocument/2006/math">
                      <m:rad>
                        <m:radPr>
                          <m:degHide m:val="on"/>
                          <m:ctrlPr>
                            <a:rPr lang="en-US" sz="2800" i="1">
                              <a:latin typeface="Cambria Math" panose="02040503050406030204" pitchFamily="18" charset="0"/>
                            </a:rPr>
                          </m:ctrlPr>
                        </m:radPr>
                        <m:deg/>
                        <m:e>
                          <m:f>
                            <m:fPr>
                              <m:ctrlPr>
                                <a:rPr lang="en-US" sz="2800" i="1">
                                  <a:latin typeface="Cambria Math" panose="02040503050406030204" pitchFamily="18" charset="0"/>
                                  <a:ea typeface="Cambria Math" panose="02040503050406030204" pitchFamily="18" charset="0"/>
                                </a:rPr>
                              </m:ctrlPr>
                            </m:fPr>
                            <m:num>
                              <m:sSup>
                                <m:sSupPr>
                                  <m:ctrlPr>
                                    <a:rPr lang="en-US" sz="2800" i="1">
                                      <a:latin typeface="Cambria Math" panose="02040503050406030204" pitchFamily="18" charset="0"/>
                                      <a:ea typeface="Cambria Math" panose="02040503050406030204" pitchFamily="18" charset="0"/>
                                    </a:rPr>
                                  </m:ctrlPr>
                                </m:sSupPr>
                                <m:e>
                                  <m:d>
                                    <m:dPr>
                                      <m:ctrlPr>
                                        <a:rPr lang="en-US" sz="2800" i="1">
                                          <a:latin typeface="Cambria Math" panose="02040503050406030204" pitchFamily="18" charset="0"/>
                                          <a:ea typeface="Cambria Math" panose="02040503050406030204" pitchFamily="18" charset="0"/>
                                        </a:rPr>
                                      </m:ctrlPr>
                                    </m:dPr>
                                    <m:e>
                                      <m:sSub>
                                        <m:sSubPr>
                                          <m:ctrlPr>
                                            <a:rPr lang="en-US" sz="2800" i="1">
                                              <a:latin typeface="Cambria Math" panose="02040503050406030204" pitchFamily="18" charset="0"/>
                                              <a:ea typeface="Cambria Math" panose="02040503050406030204" pitchFamily="18" charset="0"/>
                                            </a:rPr>
                                          </m:ctrlPr>
                                        </m:sSubPr>
                                        <m:e>
                                          <m:r>
                                            <a:rPr lang="en-US" sz="2800" i="1">
                                              <a:latin typeface="Cambria Math" panose="02040503050406030204" pitchFamily="18" charset="0"/>
                                              <a:ea typeface="Cambria Math" panose="02040503050406030204" pitchFamily="18" charset="0"/>
                                            </a:rPr>
                                            <m:t>𝑠</m:t>
                                          </m:r>
                                        </m:e>
                                        <m:sub>
                                          <m:r>
                                            <a:rPr lang="en-US" sz="2800" i="1">
                                              <a:latin typeface="Cambria Math" panose="02040503050406030204" pitchFamily="18" charset="0"/>
                                              <a:ea typeface="Cambria Math" panose="02040503050406030204" pitchFamily="18" charset="0"/>
                                            </a:rPr>
                                            <m:t>1</m:t>
                                          </m:r>
                                        </m:sub>
                                      </m:sSub>
                                    </m:e>
                                  </m:d>
                                </m:e>
                                <m:sup>
                                  <m:r>
                                    <a:rPr lang="en-US" sz="2800" i="1">
                                      <a:latin typeface="Cambria Math" panose="02040503050406030204" pitchFamily="18" charset="0"/>
                                      <a:ea typeface="Cambria Math" panose="02040503050406030204" pitchFamily="18" charset="0"/>
                                    </a:rPr>
                                    <m:t>2</m:t>
                                  </m:r>
                                </m:sup>
                              </m:sSup>
                            </m:num>
                            <m:den>
                              <m:sSub>
                                <m:sSubPr>
                                  <m:ctrlPr>
                                    <a:rPr lang="en-US" sz="2800" i="1">
                                      <a:latin typeface="Cambria Math" panose="02040503050406030204" pitchFamily="18" charset="0"/>
                                      <a:ea typeface="Cambria Math" panose="02040503050406030204" pitchFamily="18" charset="0"/>
                                    </a:rPr>
                                  </m:ctrlPr>
                                </m:sSubPr>
                                <m:e>
                                  <m:r>
                                    <a:rPr lang="en-US" sz="2800" i="1">
                                      <a:latin typeface="Cambria Math" panose="02040503050406030204" pitchFamily="18" charset="0"/>
                                      <a:ea typeface="Cambria Math" panose="02040503050406030204" pitchFamily="18" charset="0"/>
                                    </a:rPr>
                                    <m:t>𝑛</m:t>
                                  </m:r>
                                </m:e>
                                <m:sub>
                                  <m:r>
                                    <a:rPr lang="en-US" sz="2800" i="1">
                                      <a:latin typeface="Cambria Math" panose="02040503050406030204" pitchFamily="18" charset="0"/>
                                      <a:ea typeface="Cambria Math" panose="02040503050406030204" pitchFamily="18" charset="0"/>
                                    </a:rPr>
                                    <m:t>1</m:t>
                                  </m:r>
                                </m:sub>
                              </m:sSub>
                            </m:den>
                          </m:f>
                          <m:r>
                            <a:rPr lang="en-US" sz="2800" i="1">
                              <a:latin typeface="Cambria Math" panose="02040503050406030204" pitchFamily="18" charset="0"/>
                              <a:ea typeface="Cambria Math" panose="02040503050406030204" pitchFamily="18" charset="0"/>
                            </a:rPr>
                            <m:t>+</m:t>
                          </m:r>
                          <m:f>
                            <m:fPr>
                              <m:ctrlPr>
                                <a:rPr lang="en-US" sz="2800" i="1">
                                  <a:latin typeface="Cambria Math" panose="02040503050406030204" pitchFamily="18" charset="0"/>
                                  <a:ea typeface="Cambria Math" panose="02040503050406030204" pitchFamily="18" charset="0"/>
                                </a:rPr>
                              </m:ctrlPr>
                            </m:fPr>
                            <m:num>
                              <m:sSup>
                                <m:sSupPr>
                                  <m:ctrlPr>
                                    <a:rPr lang="en-US" sz="2800" i="1">
                                      <a:latin typeface="Cambria Math" panose="02040503050406030204" pitchFamily="18" charset="0"/>
                                      <a:ea typeface="Cambria Math" panose="02040503050406030204" pitchFamily="18" charset="0"/>
                                    </a:rPr>
                                  </m:ctrlPr>
                                </m:sSupPr>
                                <m:e>
                                  <m:d>
                                    <m:dPr>
                                      <m:ctrlPr>
                                        <a:rPr lang="en-US" sz="2800" i="1">
                                          <a:latin typeface="Cambria Math" panose="02040503050406030204" pitchFamily="18" charset="0"/>
                                          <a:ea typeface="Cambria Math" panose="02040503050406030204" pitchFamily="18" charset="0"/>
                                        </a:rPr>
                                      </m:ctrlPr>
                                    </m:dPr>
                                    <m:e>
                                      <m:sSub>
                                        <m:sSubPr>
                                          <m:ctrlPr>
                                            <a:rPr lang="en-US" sz="2800" i="1">
                                              <a:latin typeface="Cambria Math" panose="02040503050406030204" pitchFamily="18" charset="0"/>
                                              <a:ea typeface="Cambria Math" panose="02040503050406030204" pitchFamily="18" charset="0"/>
                                            </a:rPr>
                                          </m:ctrlPr>
                                        </m:sSubPr>
                                        <m:e>
                                          <m:r>
                                            <a:rPr lang="en-US" sz="2800" i="1">
                                              <a:latin typeface="Cambria Math" panose="02040503050406030204" pitchFamily="18" charset="0"/>
                                              <a:ea typeface="Cambria Math" panose="02040503050406030204" pitchFamily="18" charset="0"/>
                                            </a:rPr>
                                            <m:t>𝑠</m:t>
                                          </m:r>
                                        </m:e>
                                        <m:sub>
                                          <m:r>
                                            <a:rPr lang="en-US" sz="2800" i="1">
                                              <a:latin typeface="Cambria Math" panose="02040503050406030204" pitchFamily="18" charset="0"/>
                                              <a:ea typeface="Cambria Math" panose="02040503050406030204" pitchFamily="18" charset="0"/>
                                            </a:rPr>
                                            <m:t>2</m:t>
                                          </m:r>
                                        </m:sub>
                                      </m:sSub>
                                    </m:e>
                                  </m:d>
                                </m:e>
                                <m:sup>
                                  <m:r>
                                    <a:rPr lang="en-US" sz="2800" i="1">
                                      <a:latin typeface="Cambria Math" panose="02040503050406030204" pitchFamily="18" charset="0"/>
                                      <a:ea typeface="Cambria Math" panose="02040503050406030204" pitchFamily="18" charset="0"/>
                                    </a:rPr>
                                    <m:t>2</m:t>
                                  </m:r>
                                </m:sup>
                              </m:sSup>
                            </m:num>
                            <m:den>
                              <m:sSub>
                                <m:sSubPr>
                                  <m:ctrlPr>
                                    <a:rPr lang="en-US" sz="2800" i="1">
                                      <a:latin typeface="Cambria Math" panose="02040503050406030204" pitchFamily="18" charset="0"/>
                                      <a:ea typeface="Cambria Math" panose="02040503050406030204" pitchFamily="18" charset="0"/>
                                    </a:rPr>
                                  </m:ctrlPr>
                                </m:sSubPr>
                                <m:e>
                                  <m:r>
                                    <a:rPr lang="en-US" sz="2800" i="1">
                                      <a:latin typeface="Cambria Math" panose="02040503050406030204" pitchFamily="18" charset="0"/>
                                      <a:ea typeface="Cambria Math" panose="02040503050406030204" pitchFamily="18" charset="0"/>
                                    </a:rPr>
                                    <m:t>𝑛</m:t>
                                  </m:r>
                                </m:e>
                                <m:sub>
                                  <m:r>
                                    <a:rPr lang="en-US" sz="2800" i="1">
                                      <a:latin typeface="Cambria Math" panose="02040503050406030204" pitchFamily="18" charset="0"/>
                                      <a:ea typeface="Cambria Math" panose="02040503050406030204" pitchFamily="18" charset="0"/>
                                    </a:rPr>
                                    <m:t>2</m:t>
                                  </m:r>
                                </m:sub>
                              </m:sSub>
                            </m:den>
                          </m:f>
                        </m:e>
                      </m:rad>
                    </m:oMath>
                  </m:oMathPara>
                </a14:m>
                <a:endParaRPr lang="en-US" sz="2800" dirty="0" smtClean="0"/>
              </a:p>
              <a:p>
                <a:pPr marL="82296" indent="0">
                  <a:buNone/>
                </a:pPr>
                <a:endParaRPr lang="en-US" sz="2800" dirty="0"/>
              </a:p>
              <a:p>
                <a:r>
                  <a:rPr lang="en-US" sz="2800" dirty="0"/>
                  <a:t>Standard deviation of </a:t>
                </a:r>
                <a:r>
                  <a:rPr lang="en-US" sz="2800" dirty="0" smtClean="0"/>
                  <a:t>the </a:t>
                </a:r>
                <a:r>
                  <a:rPr lang="en-US" sz="2800" dirty="0"/>
                  <a:t>difference of </a:t>
                </a:r>
                <a:r>
                  <a:rPr lang="en-US" sz="2800" dirty="0" smtClean="0"/>
                  <a:t>proportions</a:t>
                </a:r>
                <a:endParaRPr lang="en-US" sz="2800" dirty="0"/>
              </a:p>
              <a:p>
                <a:pPr marL="82296" indent="0">
                  <a:buNone/>
                </a:pPr>
                <a14:m>
                  <m:oMathPara xmlns:m="http://schemas.openxmlformats.org/officeDocument/2006/math">
                    <m:oMathParaPr>
                      <m:jc m:val="centerGroup"/>
                    </m:oMathParaPr>
                    <m:oMath xmlns:m="http://schemas.openxmlformats.org/officeDocument/2006/math">
                      <m:rad>
                        <m:radPr>
                          <m:degHide m:val="on"/>
                          <m:ctrlPr>
                            <a:rPr lang="en-US" sz="2800" i="1">
                              <a:latin typeface="Cambria Math" panose="02040503050406030204" pitchFamily="18" charset="0"/>
                            </a:rPr>
                          </m:ctrlPr>
                        </m:radPr>
                        <m:deg/>
                        <m:e>
                          <m:f>
                            <m:fPr>
                              <m:ctrlPr>
                                <a:rPr lang="en-US" sz="2800" i="1">
                                  <a:latin typeface="Cambria Math" panose="02040503050406030204" pitchFamily="18" charset="0"/>
                                  <a:ea typeface="Cambria Math" panose="02040503050406030204" pitchFamily="18" charset="0"/>
                                </a:rPr>
                              </m:ctrlPr>
                            </m:fPr>
                            <m:num>
                              <m:sSub>
                                <m:sSubPr>
                                  <m:ctrlPr>
                                    <a:rPr lang="en-US" sz="2800" b="0" i="1" smtClean="0">
                                      <a:latin typeface="Cambria Math" panose="02040503050406030204" pitchFamily="18" charset="0"/>
                                      <a:ea typeface="Cambria Math" panose="02040503050406030204" pitchFamily="18" charset="0"/>
                                    </a:rPr>
                                  </m:ctrlPr>
                                </m:sSubPr>
                                <m:e>
                                  <m:r>
                                    <a:rPr lang="en-US" sz="2800" b="0" i="1" smtClean="0">
                                      <a:latin typeface="Cambria Math" panose="02040503050406030204" pitchFamily="18" charset="0"/>
                                      <a:ea typeface="Cambria Math" panose="02040503050406030204" pitchFamily="18" charset="0"/>
                                    </a:rPr>
                                    <m:t>𝑝</m:t>
                                  </m:r>
                                </m:e>
                                <m:sub>
                                  <m:r>
                                    <a:rPr lang="en-US" sz="2800" b="0" i="1" smtClean="0">
                                      <a:latin typeface="Cambria Math" panose="02040503050406030204" pitchFamily="18" charset="0"/>
                                      <a:ea typeface="Cambria Math" panose="02040503050406030204" pitchFamily="18" charset="0"/>
                                    </a:rPr>
                                    <m:t>1</m:t>
                                  </m:r>
                                </m:sub>
                              </m:sSub>
                              <m:d>
                                <m:dPr>
                                  <m:ctrlPr>
                                    <a:rPr lang="en-US" sz="2800" b="0" i="1" smtClean="0">
                                      <a:latin typeface="Cambria Math" panose="02040503050406030204" pitchFamily="18" charset="0"/>
                                      <a:ea typeface="Cambria Math" panose="02040503050406030204" pitchFamily="18" charset="0"/>
                                    </a:rPr>
                                  </m:ctrlPr>
                                </m:dPr>
                                <m:e>
                                  <m:r>
                                    <a:rPr lang="en-US" sz="2800" b="0" i="1" smtClean="0">
                                      <a:latin typeface="Cambria Math" panose="02040503050406030204" pitchFamily="18" charset="0"/>
                                      <a:ea typeface="Cambria Math" panose="02040503050406030204" pitchFamily="18" charset="0"/>
                                    </a:rPr>
                                    <m:t>1−</m:t>
                                  </m:r>
                                  <m:sSub>
                                    <m:sSubPr>
                                      <m:ctrlPr>
                                        <a:rPr lang="en-US" sz="2800" b="0" i="1" smtClean="0">
                                          <a:latin typeface="Cambria Math" panose="02040503050406030204" pitchFamily="18" charset="0"/>
                                          <a:ea typeface="Cambria Math" panose="02040503050406030204" pitchFamily="18" charset="0"/>
                                        </a:rPr>
                                      </m:ctrlPr>
                                    </m:sSubPr>
                                    <m:e>
                                      <m:r>
                                        <a:rPr lang="en-US" sz="2800" b="0" i="1" smtClean="0">
                                          <a:latin typeface="Cambria Math" panose="02040503050406030204" pitchFamily="18" charset="0"/>
                                          <a:ea typeface="Cambria Math" panose="02040503050406030204" pitchFamily="18" charset="0"/>
                                        </a:rPr>
                                        <m:t>𝑝</m:t>
                                      </m:r>
                                    </m:e>
                                    <m:sub>
                                      <m:r>
                                        <a:rPr lang="en-US" sz="2800" b="0" i="1" smtClean="0">
                                          <a:latin typeface="Cambria Math" panose="02040503050406030204" pitchFamily="18" charset="0"/>
                                          <a:ea typeface="Cambria Math" panose="02040503050406030204" pitchFamily="18" charset="0"/>
                                        </a:rPr>
                                        <m:t>1</m:t>
                                      </m:r>
                                    </m:sub>
                                  </m:sSub>
                                </m:e>
                              </m:d>
                            </m:num>
                            <m:den>
                              <m:sSub>
                                <m:sSubPr>
                                  <m:ctrlPr>
                                    <a:rPr lang="en-US" sz="2800" i="1">
                                      <a:latin typeface="Cambria Math" panose="02040503050406030204" pitchFamily="18" charset="0"/>
                                      <a:ea typeface="Cambria Math" panose="02040503050406030204" pitchFamily="18" charset="0"/>
                                    </a:rPr>
                                  </m:ctrlPr>
                                </m:sSubPr>
                                <m:e>
                                  <m:r>
                                    <a:rPr lang="en-US" sz="2800" i="1">
                                      <a:latin typeface="Cambria Math" panose="02040503050406030204" pitchFamily="18" charset="0"/>
                                      <a:ea typeface="Cambria Math" panose="02040503050406030204" pitchFamily="18" charset="0"/>
                                    </a:rPr>
                                    <m:t>𝑛</m:t>
                                  </m:r>
                                </m:e>
                                <m:sub>
                                  <m:r>
                                    <a:rPr lang="en-US" sz="2800" i="1">
                                      <a:latin typeface="Cambria Math" panose="02040503050406030204" pitchFamily="18" charset="0"/>
                                      <a:ea typeface="Cambria Math" panose="02040503050406030204" pitchFamily="18" charset="0"/>
                                    </a:rPr>
                                    <m:t>1</m:t>
                                  </m:r>
                                </m:sub>
                              </m:sSub>
                            </m:den>
                          </m:f>
                          <m:r>
                            <a:rPr lang="en-US" sz="2800" i="1">
                              <a:latin typeface="Cambria Math" panose="02040503050406030204" pitchFamily="18" charset="0"/>
                              <a:ea typeface="Cambria Math" panose="02040503050406030204" pitchFamily="18" charset="0"/>
                            </a:rPr>
                            <m:t>+</m:t>
                          </m:r>
                          <m:f>
                            <m:fPr>
                              <m:ctrlPr>
                                <a:rPr lang="en-US" sz="2800" i="1">
                                  <a:latin typeface="Cambria Math" panose="02040503050406030204" pitchFamily="18" charset="0"/>
                                  <a:ea typeface="Cambria Math" panose="02040503050406030204" pitchFamily="18" charset="0"/>
                                </a:rPr>
                              </m:ctrlPr>
                            </m:fPr>
                            <m:num>
                              <m:sSub>
                                <m:sSubPr>
                                  <m:ctrlPr>
                                    <a:rPr lang="en-US" sz="2800" b="0" i="1" smtClean="0">
                                      <a:latin typeface="Cambria Math" panose="02040503050406030204" pitchFamily="18" charset="0"/>
                                      <a:ea typeface="Cambria Math" panose="02040503050406030204" pitchFamily="18" charset="0"/>
                                    </a:rPr>
                                  </m:ctrlPr>
                                </m:sSubPr>
                                <m:e>
                                  <m:r>
                                    <a:rPr lang="en-US" sz="2800" b="0" i="1" smtClean="0">
                                      <a:latin typeface="Cambria Math" panose="02040503050406030204" pitchFamily="18" charset="0"/>
                                      <a:ea typeface="Cambria Math" panose="02040503050406030204" pitchFamily="18" charset="0"/>
                                    </a:rPr>
                                    <m:t>𝑝</m:t>
                                  </m:r>
                                </m:e>
                                <m:sub>
                                  <m:r>
                                    <a:rPr lang="en-US" sz="2800" b="0" i="1" smtClean="0">
                                      <a:latin typeface="Cambria Math" panose="02040503050406030204" pitchFamily="18" charset="0"/>
                                      <a:ea typeface="Cambria Math" panose="02040503050406030204" pitchFamily="18" charset="0"/>
                                    </a:rPr>
                                    <m:t>2</m:t>
                                  </m:r>
                                </m:sub>
                              </m:sSub>
                              <m:r>
                                <a:rPr lang="en-US" sz="2800" b="0" i="1" smtClean="0">
                                  <a:latin typeface="Cambria Math" panose="02040503050406030204" pitchFamily="18" charset="0"/>
                                  <a:ea typeface="Cambria Math" panose="02040503050406030204" pitchFamily="18" charset="0"/>
                                </a:rPr>
                                <m:t>(1−</m:t>
                              </m:r>
                              <m:sSub>
                                <m:sSubPr>
                                  <m:ctrlPr>
                                    <a:rPr lang="en-US" sz="2800" b="0" i="1" smtClean="0">
                                      <a:latin typeface="Cambria Math" panose="02040503050406030204" pitchFamily="18" charset="0"/>
                                      <a:ea typeface="Cambria Math" panose="02040503050406030204" pitchFamily="18" charset="0"/>
                                    </a:rPr>
                                  </m:ctrlPr>
                                </m:sSubPr>
                                <m:e>
                                  <m:r>
                                    <a:rPr lang="en-US" sz="2800" b="0" i="1" smtClean="0">
                                      <a:latin typeface="Cambria Math" panose="02040503050406030204" pitchFamily="18" charset="0"/>
                                      <a:ea typeface="Cambria Math" panose="02040503050406030204" pitchFamily="18" charset="0"/>
                                    </a:rPr>
                                    <m:t>𝑝</m:t>
                                  </m:r>
                                </m:e>
                                <m:sub>
                                  <m:r>
                                    <a:rPr lang="en-US" sz="2800" b="0" i="1" smtClean="0">
                                      <a:latin typeface="Cambria Math" panose="02040503050406030204" pitchFamily="18" charset="0"/>
                                      <a:ea typeface="Cambria Math" panose="02040503050406030204" pitchFamily="18" charset="0"/>
                                    </a:rPr>
                                    <m:t>2</m:t>
                                  </m:r>
                                </m:sub>
                              </m:sSub>
                              <m:r>
                                <a:rPr lang="en-US" sz="2800" b="0" i="1" smtClean="0">
                                  <a:latin typeface="Cambria Math" panose="02040503050406030204" pitchFamily="18" charset="0"/>
                                  <a:ea typeface="Cambria Math" panose="02040503050406030204" pitchFamily="18" charset="0"/>
                                </a:rPr>
                                <m:t>)</m:t>
                              </m:r>
                            </m:num>
                            <m:den>
                              <m:sSub>
                                <m:sSubPr>
                                  <m:ctrlPr>
                                    <a:rPr lang="en-US" sz="2800" i="1">
                                      <a:latin typeface="Cambria Math" panose="02040503050406030204" pitchFamily="18" charset="0"/>
                                      <a:ea typeface="Cambria Math" panose="02040503050406030204" pitchFamily="18" charset="0"/>
                                    </a:rPr>
                                  </m:ctrlPr>
                                </m:sSubPr>
                                <m:e>
                                  <m:r>
                                    <a:rPr lang="en-US" sz="2800" i="1">
                                      <a:latin typeface="Cambria Math" panose="02040503050406030204" pitchFamily="18" charset="0"/>
                                      <a:ea typeface="Cambria Math" panose="02040503050406030204" pitchFamily="18" charset="0"/>
                                    </a:rPr>
                                    <m:t>𝑛</m:t>
                                  </m:r>
                                </m:e>
                                <m:sub>
                                  <m:r>
                                    <a:rPr lang="en-US" sz="2800" i="1">
                                      <a:latin typeface="Cambria Math" panose="02040503050406030204" pitchFamily="18" charset="0"/>
                                      <a:ea typeface="Cambria Math" panose="02040503050406030204" pitchFamily="18" charset="0"/>
                                    </a:rPr>
                                    <m:t>2</m:t>
                                  </m:r>
                                </m:sub>
                              </m:sSub>
                            </m:den>
                          </m:f>
                        </m:e>
                      </m:rad>
                    </m:oMath>
                  </m:oMathPara>
                </a14:m>
                <a:endParaRPr lang="en-US" sz="2800" dirty="0" smtClean="0"/>
              </a:p>
              <a:p>
                <a:pPr marL="82296" indent="0">
                  <a:buNone/>
                </a:pPr>
                <a:r>
                  <a:rPr lang="en-US" sz="2800" dirty="0" smtClean="0"/>
                  <a:t>Would we use z* or t* for proportions? </a:t>
                </a:r>
                <a:endParaRPr lang="en-US" sz="28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677334" y="1734920"/>
                <a:ext cx="8596668" cy="3880773"/>
              </a:xfrm>
              <a:blipFill rotWithShape="0">
                <a:blip r:embed="rId2"/>
                <a:stretch>
                  <a:fillRect l="-851" t="-1572" b="-36792"/>
                </a:stretch>
              </a:blipFill>
            </p:spPr>
            <p:txBody>
              <a:bodyPr/>
              <a:lstStyle/>
              <a:p>
                <a:r>
                  <a:rPr lang="en-US">
                    <a:noFill/>
                  </a:rPr>
                  <a:t> </a:t>
                </a:r>
              </a:p>
            </p:txBody>
          </p:sp>
        </mc:Fallback>
      </mc:AlternateContent>
    </p:spTree>
    <p:extLst>
      <p:ext uri="{BB962C8B-B14F-4D97-AF65-F5344CB8AC3E}">
        <p14:creationId xmlns:p14="http://schemas.microsoft.com/office/powerpoint/2010/main" val="36723305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Practice It!!!!</a:t>
            </a:r>
            <a:endParaRPr lang="en-US" dirty="0"/>
          </a:p>
        </p:txBody>
      </p:sp>
      <p:sp>
        <p:nvSpPr>
          <p:cNvPr id="3" name="Content Placeholder 2"/>
          <p:cNvSpPr>
            <a:spLocks noGrp="1"/>
          </p:cNvSpPr>
          <p:nvPr>
            <p:ph idx="1"/>
          </p:nvPr>
        </p:nvSpPr>
        <p:spPr>
          <a:xfrm>
            <a:off x="660985" y="1270000"/>
            <a:ext cx="8596668" cy="3880773"/>
          </a:xfrm>
        </p:spPr>
        <p:txBody>
          <a:bodyPr>
            <a:noAutofit/>
          </a:bodyPr>
          <a:lstStyle/>
          <a:p>
            <a:r>
              <a:rPr lang="en-US" sz="2800" dirty="0" smtClean="0"/>
              <a:t>It has been questioned many times whether or not individuals are dependent on caffeine to wake up in the morning. Eleven individuals were tested and their energy levels were measured. The first week of the trial they continued with their morning coffee. Their average energy level score was 15.93 with a standard deviation 4.1. The second week of the trial they had no coffee. Their average energy level score was 9.48 with a standard deviation 3.2. Find the 90% confidence interval for the mean change in energy level score. </a:t>
            </a:r>
            <a:endParaRPr lang="en-US" sz="2800" dirty="0"/>
          </a:p>
        </p:txBody>
      </p:sp>
    </p:spTree>
    <p:extLst>
      <p:ext uri="{BB962C8B-B14F-4D97-AF65-F5344CB8AC3E}">
        <p14:creationId xmlns:p14="http://schemas.microsoft.com/office/powerpoint/2010/main" val="5712897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 difference</a:t>
            </a:r>
            <a:endParaRPr lang="en-US" dirty="0"/>
          </a:p>
        </p:txBody>
      </p:sp>
      <p:sp>
        <p:nvSpPr>
          <p:cNvPr id="4" name="Rectangle 1"/>
          <p:cNvSpPr>
            <a:spLocks noGrp="1" noChangeArrowheads="1"/>
          </p:cNvSpPr>
          <p:nvPr>
            <p:ph idx="1"/>
          </p:nvPr>
        </p:nvSpPr>
        <p:spPr bwMode="auto">
          <a:xfrm>
            <a:off x="239111" y="1469332"/>
            <a:ext cx="10733579"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smtClean="0">
                <a:ln>
                  <a:noFill/>
                </a:ln>
                <a:solidFill>
                  <a:srgbClr val="242729"/>
                </a:solidFill>
                <a:effectLst/>
                <a:cs typeface="Arial" panose="020B0604020202020204" pitchFamily="34" charset="0"/>
              </a:rPr>
              <a:t>When studying paired samples means, we are told we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smtClean="0">
                <a:ln>
                  <a:noFill/>
                </a:ln>
                <a:solidFill>
                  <a:srgbClr val="242729"/>
                </a:solidFill>
                <a:effectLst/>
                <a:cs typeface="Arial" panose="020B0604020202020204" pitchFamily="34" charset="0"/>
              </a:rPr>
              <a:t>are looking at the "mean difference”,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smtClean="0">
                <a:ln>
                  <a:noFill/>
                </a:ln>
                <a:solidFill>
                  <a:srgbClr val="242729"/>
                </a:solidFill>
                <a:effectLst/>
                <a:cs typeface="Arial" panose="020B0604020202020204" pitchFamily="34" charset="0"/>
              </a:rPr>
              <a:t>this is not the same as the “difference of means”.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200" b="0" i="0" u="none" strike="noStrike" cap="none" normalizeH="0" baseline="0" dirty="0" smtClean="0">
              <a:ln>
                <a:noFill/>
              </a:ln>
              <a:solidFill>
                <a:srgbClr val="242729"/>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smtClean="0">
                <a:ln>
                  <a:noFill/>
                </a:ln>
                <a:solidFill>
                  <a:srgbClr val="242729"/>
                </a:solidFill>
                <a:effectLst/>
                <a:cs typeface="Arial" panose="020B0604020202020204" pitchFamily="34" charset="0"/>
              </a:rPr>
              <a:t>This is calculated by taking the difference between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smtClean="0">
                <a:ln>
                  <a:noFill/>
                </a:ln>
                <a:solidFill>
                  <a:srgbClr val="242729"/>
                </a:solidFill>
                <a:effectLst/>
                <a:cs typeface="Arial" panose="020B0604020202020204" pitchFamily="34" charset="0"/>
              </a:rPr>
              <a:t>each pair in the data, and then taking the mean of all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smtClean="0">
                <a:ln>
                  <a:noFill/>
                </a:ln>
                <a:solidFill>
                  <a:srgbClr val="242729"/>
                </a:solidFill>
                <a:effectLst/>
                <a:cs typeface="Arial" panose="020B0604020202020204" pitchFamily="34" charset="0"/>
              </a:rPr>
              <a:t>those differences. Then constructin</a:t>
            </a:r>
            <a:r>
              <a:rPr lang="en-US" altLang="en-US" sz="3200" dirty="0" smtClean="0">
                <a:solidFill>
                  <a:srgbClr val="242729"/>
                </a:solidFill>
                <a:cs typeface="Arial" panose="020B0604020202020204" pitchFamily="34" charset="0"/>
              </a:rPr>
              <a:t>g a C.I. from that data. </a:t>
            </a:r>
            <a:endParaRPr kumimoji="0" lang="en-US" altLang="en-US" sz="3200" b="0" i="0" u="none" strike="noStrike" cap="none" normalizeH="0" baseline="0" dirty="0" smtClean="0">
              <a:ln>
                <a:noFill/>
              </a:ln>
              <a:solidFill>
                <a:srgbClr val="242729"/>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3200" dirty="0">
              <a:solidFill>
                <a:srgbClr val="242729"/>
              </a:solidFill>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3200" dirty="0" smtClean="0">
                <a:solidFill>
                  <a:srgbClr val="242729"/>
                </a:solidFill>
                <a:cs typeface="Arial" panose="020B0604020202020204" pitchFamily="34" charset="0"/>
              </a:rPr>
              <a:t>We are changing the 2 data sets into a single data set. </a:t>
            </a:r>
            <a:r>
              <a:rPr kumimoji="0" lang="en-US" altLang="en-US" sz="3200" b="0" i="0" u="none" strike="noStrike" cap="none" normalizeH="0" baseline="0" dirty="0" smtClean="0">
                <a:ln>
                  <a:noFill/>
                </a:ln>
                <a:solidFill>
                  <a:schemeClr val="tx1"/>
                </a:solidFill>
                <a:effectLst/>
              </a:rPr>
              <a:t> </a:t>
            </a:r>
          </a:p>
        </p:txBody>
      </p:sp>
    </p:spTree>
    <p:extLst>
      <p:ext uri="{BB962C8B-B14F-4D97-AF65-F5344CB8AC3E}">
        <p14:creationId xmlns:p14="http://schemas.microsoft.com/office/powerpoint/2010/main" val="3309844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500"/>
                                        <p:tgtEl>
                                          <p:spTgt spid="4">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fade">
                                      <p:cBhvr>
                                        <p:cTn id="24" dur="500"/>
                                        <p:tgtEl>
                                          <p:spTgt spid="4">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500"/>
                                        <p:tgtEl>
                                          <p:spTgt spid="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Possibilities for comparison for both cases.</a:t>
            </a:r>
            <a:endParaRPr lang="en-US" dirty="0"/>
          </a:p>
        </p:txBody>
      </p:sp>
      <p:sp>
        <p:nvSpPr>
          <p:cNvPr id="3" name="Content Placeholder 2"/>
          <p:cNvSpPr>
            <a:spLocks noGrp="1"/>
          </p:cNvSpPr>
          <p:nvPr>
            <p:ph idx="1"/>
          </p:nvPr>
        </p:nvSpPr>
        <p:spPr>
          <a:xfrm>
            <a:off x="677334" y="2065996"/>
            <a:ext cx="9065756" cy="4319038"/>
          </a:xfrm>
        </p:spPr>
        <p:txBody>
          <a:bodyPr>
            <a:noAutofit/>
          </a:bodyPr>
          <a:lstStyle/>
          <a:p>
            <a:r>
              <a:rPr lang="en-US" sz="2800" dirty="0" smtClean="0"/>
              <a:t>Population one is less than the other,  meaning a negative difference ( Left tail)</a:t>
            </a:r>
          </a:p>
          <a:p>
            <a:endParaRPr lang="en-US" sz="2800" dirty="0" smtClean="0"/>
          </a:p>
          <a:p>
            <a:r>
              <a:rPr lang="en-US" sz="2800" dirty="0" smtClean="0"/>
              <a:t>Population one is greater than the other, </a:t>
            </a:r>
            <a:r>
              <a:rPr lang="en-US" sz="2800" dirty="0"/>
              <a:t>meaning </a:t>
            </a:r>
            <a:r>
              <a:rPr lang="en-US" sz="2800" dirty="0" smtClean="0"/>
              <a:t> a positive difference(Right Tail)</a:t>
            </a:r>
          </a:p>
          <a:p>
            <a:endParaRPr lang="en-US" sz="2800" dirty="0" smtClean="0"/>
          </a:p>
          <a:p>
            <a:r>
              <a:rPr lang="en-US" sz="2800" dirty="0" smtClean="0"/>
              <a:t>Population one is not the same as the other, meaning any significant difference.(Two tail) </a:t>
            </a:r>
          </a:p>
          <a:p>
            <a:endParaRPr lang="en-US" sz="2800" dirty="0"/>
          </a:p>
        </p:txBody>
      </p:sp>
    </p:spTree>
    <p:extLst>
      <p:ext uri="{BB962C8B-B14F-4D97-AF65-F5344CB8AC3E}">
        <p14:creationId xmlns:p14="http://schemas.microsoft.com/office/powerpoint/2010/main" val="35704910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endParaRPr lang="en-US" dirty="0"/>
          </a:p>
        </p:txBody>
      </p:sp>
      <p:sp>
        <p:nvSpPr>
          <p:cNvPr id="3" name="Content Placeholder 2"/>
          <p:cNvSpPr>
            <a:spLocks noGrp="1"/>
          </p:cNvSpPr>
          <p:nvPr>
            <p:ph idx="1"/>
          </p:nvPr>
        </p:nvSpPr>
        <p:spPr>
          <a:xfrm>
            <a:off x="677334" y="1270000"/>
            <a:ext cx="8596668" cy="3880773"/>
          </a:xfrm>
        </p:spPr>
        <p:txBody>
          <a:bodyPr>
            <a:noAutofit/>
          </a:bodyPr>
          <a:lstStyle/>
          <a:p>
            <a:r>
              <a:rPr lang="en-US" sz="2800" dirty="0" smtClean="0"/>
              <a:t>To figure out our what to do we need to ask ourselves a few questions. </a:t>
            </a:r>
          </a:p>
          <a:p>
            <a:pPr marL="0" indent="0">
              <a:buNone/>
            </a:pPr>
            <a:r>
              <a:rPr lang="en-US" sz="2800" dirty="0" smtClean="0"/>
              <a:t>1) Is the parameter of interest a mean or proportion ?</a:t>
            </a:r>
          </a:p>
          <a:p>
            <a:pPr marL="0" indent="0">
              <a:buNone/>
            </a:pPr>
            <a:endParaRPr lang="en-US" sz="2800" dirty="0"/>
          </a:p>
          <a:p>
            <a:pPr marL="0" indent="0">
              <a:buNone/>
            </a:pPr>
            <a:r>
              <a:rPr lang="en-US" sz="2800" dirty="0" smtClean="0"/>
              <a:t>2)  Is standard deviation know or unknown? </a:t>
            </a:r>
          </a:p>
          <a:p>
            <a:pPr marL="0" indent="0">
              <a:buNone/>
            </a:pPr>
            <a:endParaRPr lang="en-US" sz="2800" dirty="0"/>
          </a:p>
          <a:p>
            <a:pPr marL="0" indent="0">
              <a:buNone/>
            </a:pPr>
            <a:r>
              <a:rPr lang="en-US" sz="2800" dirty="0" smtClean="0"/>
              <a:t>3) Is it one sample, or comparing two samples? </a:t>
            </a:r>
            <a:endParaRPr lang="en-US" sz="2800" dirty="0"/>
          </a:p>
        </p:txBody>
      </p:sp>
    </p:spTree>
    <p:extLst>
      <p:ext uri="{BB962C8B-B14F-4D97-AF65-F5344CB8AC3E}">
        <p14:creationId xmlns:p14="http://schemas.microsoft.com/office/powerpoint/2010/main" val="380545126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434</TotalTime>
  <Words>505</Words>
  <Application>Microsoft Office PowerPoint</Application>
  <PresentationFormat>Widescreen</PresentationFormat>
  <Paragraphs>64</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Cambria Math</vt:lpstr>
      <vt:lpstr>Century Schoolbook</vt:lpstr>
      <vt:lpstr>Trebuchet MS</vt:lpstr>
      <vt:lpstr>Wingdings</vt:lpstr>
      <vt:lpstr>Wingdings 3</vt:lpstr>
      <vt:lpstr>Facet</vt:lpstr>
      <vt:lpstr>Two Sample t procedures </vt:lpstr>
      <vt:lpstr>Difference of means </vt:lpstr>
      <vt:lpstr>Paired t Interval for Population Means  (when σ is unknown)</vt:lpstr>
      <vt:lpstr>Degrees of Freedom</vt:lpstr>
      <vt:lpstr>Standard deviation means and proportions </vt:lpstr>
      <vt:lpstr>Practice It!!!!</vt:lpstr>
      <vt:lpstr>Mean difference</vt:lpstr>
      <vt:lpstr>Possibilities for comparison for both cases.</vt:lpstr>
      <vt:lpstr>Summary </vt:lpstr>
      <vt:lpstr>Robust</vt:lpstr>
      <vt:lpstr>Robust</vt:lpstr>
    </vt:vector>
  </TitlesOfParts>
  <Company>Wake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Two Sample t proceduces</dc:title>
  <dc:creator>John Lawhon</dc:creator>
  <cp:lastModifiedBy>John Lawhon</cp:lastModifiedBy>
  <cp:revision>7</cp:revision>
  <dcterms:created xsi:type="dcterms:W3CDTF">2019-02-01T12:28:02Z</dcterms:created>
  <dcterms:modified xsi:type="dcterms:W3CDTF">2019-02-01T19:42:50Z</dcterms:modified>
</cp:coreProperties>
</file>